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4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9" r:id="rId14"/>
    <p:sldId id="340" r:id="rId15"/>
    <p:sldId id="341" r:id="rId16"/>
    <p:sldId id="3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2"/>
  </p:normalViewPr>
  <p:slideViewPr>
    <p:cSldViewPr snapToGrid="0">
      <p:cViewPr varScale="1">
        <p:scale>
          <a:sx n="104" d="100"/>
          <a:sy n="104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0C474-CA32-798A-93FE-0100C8774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DFD44-AF7E-1B80-ECD5-CAB22832C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9AF5-CD3A-09E9-C974-C25FD85A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15AB-49C8-B9B3-AB8D-6A79597D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3F200-F060-6E29-C22E-055D1B37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3864-EADB-A57D-9204-7F309E64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8C73F-C67C-B270-2518-70E78E23E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DF3DF-35C6-0D04-3F37-D9EAF578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FA0BE-3B2A-D1FE-BF3C-C6DBF49A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F6EB1-4BA3-BC57-4672-DB5457EA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C4C62-B6C2-4A33-CB23-418F69BD2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2188A-D370-C78A-5320-A884356EE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D97A9-E86F-F8DE-9234-291742C6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0D393-A675-C92C-7BAA-54FB12D2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4F061-22F5-206E-5620-D69E36D5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0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36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44114" y="1291771"/>
            <a:ext cx="3947886" cy="5566229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0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030515"/>
            <a:ext cx="5384800" cy="4803774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7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54744" y="0"/>
            <a:ext cx="4542970" cy="4862513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874327" y="838200"/>
            <a:ext cx="4325257" cy="2590799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74327" y="3670300"/>
            <a:ext cx="4325257" cy="31877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452915"/>
            <a:ext cx="12192000" cy="3046186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6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342748" y="580571"/>
            <a:ext cx="3222170" cy="2438401"/>
          </a:xfrm>
          <a:custGeom>
            <a:avLst/>
            <a:gdLst>
              <a:gd name="connsiteX0" fmla="*/ 0 w 3222170"/>
              <a:gd name="connsiteY0" fmla="*/ 0 h 2438401"/>
              <a:gd name="connsiteX1" fmla="*/ 3222170 w 3222170"/>
              <a:gd name="connsiteY1" fmla="*/ 0 h 2438401"/>
              <a:gd name="connsiteX2" fmla="*/ 3222170 w 3222170"/>
              <a:gd name="connsiteY2" fmla="*/ 2438401 h 2438401"/>
              <a:gd name="connsiteX3" fmla="*/ 0 w 3222170"/>
              <a:gd name="connsiteY3" fmla="*/ 2438401 h 243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170" h="2438401">
                <a:moveTo>
                  <a:pt x="0" y="0"/>
                </a:moveTo>
                <a:lnTo>
                  <a:pt x="3222170" y="0"/>
                </a:lnTo>
                <a:lnTo>
                  <a:pt x="3222170" y="2438401"/>
                </a:lnTo>
                <a:lnTo>
                  <a:pt x="0" y="2438401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2748" y="3280229"/>
            <a:ext cx="2467425" cy="3018975"/>
          </a:xfrm>
          <a:custGeom>
            <a:avLst/>
            <a:gdLst>
              <a:gd name="connsiteX0" fmla="*/ 0 w 2467425"/>
              <a:gd name="connsiteY0" fmla="*/ 0 h 3018975"/>
              <a:gd name="connsiteX1" fmla="*/ 2467425 w 2467425"/>
              <a:gd name="connsiteY1" fmla="*/ 0 h 3018975"/>
              <a:gd name="connsiteX2" fmla="*/ 2467425 w 2467425"/>
              <a:gd name="connsiteY2" fmla="*/ 3018975 h 3018975"/>
              <a:gd name="connsiteX3" fmla="*/ 0 w 2467425"/>
              <a:gd name="connsiteY3" fmla="*/ 3018975 h 301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425" h="3018975">
                <a:moveTo>
                  <a:pt x="0" y="0"/>
                </a:moveTo>
                <a:lnTo>
                  <a:pt x="2467425" y="0"/>
                </a:lnTo>
                <a:lnTo>
                  <a:pt x="2467425" y="3018975"/>
                </a:lnTo>
                <a:lnTo>
                  <a:pt x="0" y="3018975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071432" y="3265719"/>
            <a:ext cx="2641598" cy="2351315"/>
          </a:xfrm>
          <a:custGeom>
            <a:avLst/>
            <a:gdLst>
              <a:gd name="connsiteX0" fmla="*/ 0 w 2641598"/>
              <a:gd name="connsiteY0" fmla="*/ 0 h 2351315"/>
              <a:gd name="connsiteX1" fmla="*/ 2641598 w 2641598"/>
              <a:gd name="connsiteY1" fmla="*/ 0 h 2351315"/>
              <a:gd name="connsiteX2" fmla="*/ 2641598 w 2641598"/>
              <a:gd name="connsiteY2" fmla="*/ 2351315 h 2351315"/>
              <a:gd name="connsiteX3" fmla="*/ 0 w 2641598"/>
              <a:gd name="connsiteY3" fmla="*/ 2351315 h 235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598" h="2351315">
                <a:moveTo>
                  <a:pt x="0" y="0"/>
                </a:moveTo>
                <a:lnTo>
                  <a:pt x="2641598" y="0"/>
                </a:lnTo>
                <a:lnTo>
                  <a:pt x="2641598" y="2351315"/>
                </a:lnTo>
                <a:lnTo>
                  <a:pt x="0" y="2351315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3561-B5BF-9E1D-50EB-65D7D336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1E5E-6C31-E9B6-4E80-E898E5641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50A0-C6A6-5993-DE17-AF1081C4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B3138-05DB-0EEE-7971-BD095D2D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2098A-0BB1-AE69-C880-9C94C676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53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9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C9E4-1FF6-FF41-4926-09608786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B6E27-FD3B-A381-0C27-7849DBC23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49718-463F-3B2E-6F97-8D4D56F4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89871-F92C-B562-1F26-DEC4C7F2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70814-FF6C-8411-14AB-8F613905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BD6C-B925-9D2A-B3B1-E247862E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A5E3F-1753-3148-D9F8-F25A03E4B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5BF36-4963-7A24-7315-F7A778A0F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E48D6-B99C-DDEB-D22C-92774F23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B8749-AC4D-A54D-FFF2-8993E306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5D01D-48C9-5676-F5B2-E360EB7D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CD10-82B3-2B81-365D-CCB625C61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B7922-17AF-B0F4-57F4-39DB0E91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74F26-D353-C8AA-D743-E4BAB3DA7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AB960-DBAA-24FB-53A6-515C1A59D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A1033-FB3C-C889-428E-92A00EC2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6DD55-28F1-EAAD-0158-72E123B6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291EB-1A2A-B85B-D5BF-206BA5EF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86E01-0E6E-7CEE-FAD7-99C38095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4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A286-AB32-7CAD-FE80-865A9807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48A85-4CAD-EEAC-CBA0-D6DB54D0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81E09-386C-EBDF-07BC-1E2E6B3C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0B2FE-0C3D-797A-88E1-C6686D83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5B56C-7701-DBEB-94BA-8C33B8AB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A7385-BB5B-DFDE-EA0F-50236137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8132B-9CF8-ECDA-F32C-063633BE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8C2F-C157-00ED-3066-A826DD35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A756-BA4C-AEEA-2289-5C48CC93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D4F92-6B7A-0405-1D50-77F662933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69F2F-D524-7FC8-AEF3-D23F1783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26A6D-5C31-7AC2-E3A4-E0B7B9F6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EA45B-AC88-20A0-8A2A-563F63D4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AE61D-8E53-85FF-1D92-E5AE1830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F086B-F203-786B-478F-83CB93CFB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AEED4-704F-A773-EAEB-8E9FCD90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4DA52-92C9-A266-9EAD-01CC8242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63BE4-1519-9F14-8809-EAD48722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D5E02-B29E-E9C0-7922-62844B8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A6D97-8208-BDD6-7A91-424DB9A5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AD734-64A8-2877-5266-6578C83AA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B21CD-4B9B-FD9F-7865-6C32E2AF1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23012-979C-B64F-B6E0-FDFC49DA42F2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36CA1-0B08-8C9F-001E-89C4ED058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93568-988F-6A61-32F3-22142B3C5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A89FF0-D53E-AC49-AB03-5E945006F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ervice@idimage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idimag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ervice@idimages.co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hyperlink" Target="http://www.idimag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ag of coffee on a table&#10;&#10;Description automatically generated">
            <a:extLst>
              <a:ext uri="{FF2B5EF4-FFF2-40B4-BE49-F238E27FC236}">
                <a16:creationId xmlns:a16="http://schemas.microsoft.com/office/drawing/2014/main" id="{52F1837E-2CEA-34E3-A1B4-F683CF879F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2D5535">
                  <a:alpha val="58765"/>
                </a:srgbClr>
              </a:gs>
              <a:gs pos="82000">
                <a:srgbClr val="34773C">
                  <a:alpha val="68074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3740" y="2556413"/>
            <a:ext cx="890451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Montserrat SemiBold"/>
              </a:rPr>
              <a:t>Labels 101: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Montserrat SemiBold"/>
              </a:rPr>
              <a:t>Selling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4055" y="5053233"/>
            <a:ext cx="4963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spc="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866.516.7300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spc="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customerservice@idimages.com</a:t>
            </a:r>
            <a:r>
              <a:rPr lang="en-US" altLang="en-US" sz="1400" spc="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spc="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n-US" sz="1400" spc="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www.idimages.com</a:t>
            </a:r>
            <a:endParaRPr lang="en-US" altLang="en-US" sz="1400" spc="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1400" spc="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1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F225379-9D38-430A-B0EB-5AB7D35E3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346" y="1327713"/>
            <a:ext cx="3993306" cy="6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4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49C26-5D41-FBCD-9A1D-8185DC29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Cans in the grass&#10;&#10;Description automatically generated">
            <a:extLst>
              <a:ext uri="{FF2B5EF4-FFF2-40B4-BE49-F238E27FC236}">
                <a16:creationId xmlns:a16="http://schemas.microsoft.com/office/drawing/2014/main" id="{EC40CABC-D190-6E0C-D4C6-CB9ED9C777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4FAAE4-D5D4-291B-766F-06942C458EC2}"/>
              </a:ext>
            </a:extLst>
          </p:cNvPr>
          <p:cNvSpPr/>
          <p:nvPr/>
        </p:nvSpPr>
        <p:spPr>
          <a:xfrm>
            <a:off x="0" y="5499100"/>
            <a:ext cx="12192000" cy="1358900"/>
          </a:xfrm>
          <a:prstGeom prst="rect">
            <a:avLst/>
          </a:prstGeom>
          <a:solidFill>
            <a:srgbClr val="34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1342B-B722-4758-6FCB-88B0BDD9DF31}"/>
              </a:ext>
            </a:extLst>
          </p:cNvPr>
          <p:cNvSpPr txBox="1"/>
          <p:nvPr/>
        </p:nvSpPr>
        <p:spPr>
          <a:xfrm>
            <a:off x="2685908" y="582751"/>
            <a:ext cx="682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 SemiBold" panose="00000700000000000000" pitchFamily="2" charset="0"/>
              </a:rPr>
              <a:t>Marketing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25A1D-E0B9-7657-31E4-863A6B361D15}"/>
              </a:ext>
            </a:extLst>
          </p:cNvPr>
          <p:cNvSpPr txBox="1"/>
          <p:nvPr/>
        </p:nvSpPr>
        <p:spPr>
          <a:xfrm>
            <a:off x="3469586" y="1433194"/>
            <a:ext cx="525282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600" b="1">
                <a:latin typeface="Roboto" panose="02000000000000000000" pitchFamily="2" charset="0"/>
                <a:ea typeface="Roboto" panose="02000000000000000000" pitchFamily="2" charset="0"/>
              </a:rPr>
              <a:t>Your Dedicated Distribution Partner</a:t>
            </a:r>
          </a:p>
          <a:p>
            <a:pPr algn="ctr"/>
            <a:r>
              <a:rPr lang="en-US" altLang="en-US" sz="1600" b="1">
                <a:latin typeface="Roboto" panose="02000000000000000000" pitchFamily="2" charset="0"/>
                <a:ea typeface="Roboto" panose="02000000000000000000" pitchFamily="2" charset="0"/>
              </a:rPr>
              <a:t>Building Business Together</a:t>
            </a:r>
          </a:p>
          <a:p>
            <a:pPr algn="ctr"/>
            <a:endParaRPr lang="en-US" sz="110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95260860-18A3-3AF2-71BA-39EAB1A06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3" y="452646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0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B3882-D261-F06B-58AA-BA39025E3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D334B0-819B-4416-7833-2B44258525DF}"/>
              </a:ext>
            </a:extLst>
          </p:cNvPr>
          <p:cNvSpPr/>
          <p:nvPr/>
        </p:nvSpPr>
        <p:spPr>
          <a:xfrm>
            <a:off x="2400300" y="2997200"/>
            <a:ext cx="3695700" cy="3860800"/>
          </a:xfrm>
          <a:prstGeom prst="rect">
            <a:avLst/>
          </a:prstGeom>
          <a:solidFill>
            <a:srgbClr val="34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 descr="A bottle of heart drops&#10;&#10;Description automatically generated">
            <a:extLst>
              <a:ext uri="{FF2B5EF4-FFF2-40B4-BE49-F238E27FC236}">
                <a16:creationId xmlns:a16="http://schemas.microsoft.com/office/drawing/2014/main" id="{DB909C5E-1E2A-8B85-F33D-41EF045E87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9272AE-75C9-105D-EC46-644907D78EC0}"/>
              </a:ext>
            </a:extLst>
          </p:cNvPr>
          <p:cNvSpPr txBox="1"/>
          <p:nvPr/>
        </p:nvSpPr>
        <p:spPr>
          <a:xfrm>
            <a:off x="6533811" y="1391088"/>
            <a:ext cx="510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Marketing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17D90-AE70-377A-6C75-8F949B7DC79B}"/>
              </a:ext>
            </a:extLst>
          </p:cNvPr>
          <p:cNvSpPr txBox="1"/>
          <p:nvPr/>
        </p:nvSpPr>
        <p:spPr>
          <a:xfrm>
            <a:off x="7165458" y="2225116"/>
            <a:ext cx="610308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400" b="1" dirty="0">
                <a:solidFill>
                  <a:srgbClr val="2D5535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 Offer a Range of Marketing Services</a:t>
            </a:r>
            <a:r>
              <a:rPr lang="en-US" altLang="en-US" sz="1400" dirty="0">
                <a:solidFill>
                  <a:srgbClr val="2D5535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Marketing Collateral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Product / Market Sell Sheets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Product Catalogs</a:t>
            </a:r>
          </a:p>
          <a:p>
            <a:pPr lvl="1"/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eMarketing Campaigns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Product Promotions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Informational Campaigns</a:t>
            </a:r>
          </a:p>
          <a:p>
            <a:pPr lvl="1"/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Public 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Success Stories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News Releases</a:t>
            </a:r>
          </a:p>
          <a:p>
            <a:pPr lvl="1"/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Creative &amp; Other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Images (print &amp; web applications)</a:t>
            </a:r>
            <a:endParaRPr lang="en-US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6F051F5F-011B-BD63-EE19-F899A3F82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3" y="452646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9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86757-0A84-AD36-FF9F-451BA6B10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AA2F52-C927-9B5A-45DA-99998E47E39B}"/>
              </a:ext>
            </a:extLst>
          </p:cNvPr>
          <p:cNvSpPr/>
          <p:nvPr/>
        </p:nvSpPr>
        <p:spPr>
          <a:xfrm>
            <a:off x="7184571" y="1261161"/>
            <a:ext cx="3999479" cy="3700153"/>
          </a:xfrm>
          <a:prstGeom prst="rect">
            <a:avLst/>
          </a:prstGeom>
          <a:solidFill>
            <a:srgbClr val="34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A close up of a container&#10;&#10;Description automatically generated">
            <a:extLst>
              <a:ext uri="{FF2B5EF4-FFF2-40B4-BE49-F238E27FC236}">
                <a16:creationId xmlns:a16="http://schemas.microsoft.com/office/drawing/2014/main" id="{45F5C246-35C6-58E5-6394-3942FE77AC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A close up of a container&#10;&#10;Description automatically generated">
            <a:extLst>
              <a:ext uri="{FF2B5EF4-FFF2-40B4-BE49-F238E27FC236}">
                <a16:creationId xmlns:a16="http://schemas.microsoft.com/office/drawing/2014/main" id="{379920BF-A148-7FBC-A8D3-1A5D219E86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black container with a black lid&#10;&#10;Description automatically generated">
            <a:extLst>
              <a:ext uri="{FF2B5EF4-FFF2-40B4-BE49-F238E27FC236}">
                <a16:creationId xmlns:a16="http://schemas.microsoft.com/office/drawing/2014/main" id="{E2AA181B-C6A4-A0E2-EE21-E90B6F0B04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DB1BA5-8887-D5A7-1270-829354451ABA}"/>
              </a:ext>
            </a:extLst>
          </p:cNvPr>
          <p:cNvSpPr txBox="1"/>
          <p:nvPr/>
        </p:nvSpPr>
        <p:spPr>
          <a:xfrm>
            <a:off x="1064878" y="3018972"/>
            <a:ext cx="4417787" cy="245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28600" indent="-228600" algn="just">
              <a:lnSpc>
                <a:spcPct val="150000"/>
              </a:lnSpc>
              <a:buClr>
                <a:srgbClr val="06885C"/>
              </a:buClr>
              <a:buSzPct val="250000"/>
              <a:buFont typeface="Arial" panose="020B0604020202020204" pitchFamily="34" charset="0"/>
              <a:buChar char="•"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marL="0" indent="0">
              <a:buNone/>
            </a:pPr>
            <a:r>
              <a:rPr lang="en-US" altLang="en-US" sz="1400" b="1" dirty="0">
                <a:cs typeface="Roboto" panose="02000000000000000000" pitchFamily="2" charset="0"/>
              </a:rPr>
              <a:t>Benefits of our Marketing Services:</a:t>
            </a:r>
            <a:endParaRPr lang="en-US" sz="1400" b="1" dirty="0">
              <a:cs typeface="Roboto" panose="02000000000000000000" pitchFamily="2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100000"/>
            </a:pPr>
            <a:r>
              <a:rPr lang="en-US" altLang="en-US" sz="1400" dirty="0">
                <a:cs typeface="Roboto" panose="02000000000000000000" pitchFamily="2" charset="0"/>
              </a:rPr>
              <a:t>Tools to Assist in the Selling Process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00000"/>
            </a:pPr>
            <a:r>
              <a:rPr lang="en-US" altLang="en-US" sz="1400" dirty="0">
                <a:cs typeface="Roboto" panose="02000000000000000000" pitchFamily="2" charset="0"/>
              </a:rPr>
              <a:t>Educate Your Customers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00000"/>
            </a:pPr>
            <a:r>
              <a:rPr lang="en-US" altLang="en-US" sz="1400" dirty="0">
                <a:cs typeface="Roboto" panose="02000000000000000000" pitchFamily="2" charset="0"/>
              </a:rPr>
              <a:t>Build Awareness and Credibility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00000"/>
            </a:pPr>
            <a:r>
              <a:rPr lang="en-US" altLang="en-US" sz="1400" dirty="0">
                <a:cs typeface="Roboto" panose="02000000000000000000" pitchFamily="2" charset="0"/>
              </a:rPr>
              <a:t>Effective Method to Stay in Front of Customer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00000"/>
            </a:pPr>
            <a:r>
              <a:rPr lang="en-US" altLang="en-US" sz="1400" dirty="0">
                <a:cs typeface="Roboto" panose="02000000000000000000" pitchFamily="2" charset="0"/>
              </a:rPr>
              <a:t>Track and Measure Success (eMarketing)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00000"/>
            </a:pPr>
            <a:r>
              <a:rPr lang="en-US" altLang="en-US" sz="1400" dirty="0">
                <a:cs typeface="Roboto" panose="02000000000000000000" pitchFamily="2" charset="0"/>
              </a:rPr>
              <a:t>Tailor Information Based on Customer Type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100000"/>
            </a:pPr>
            <a:r>
              <a:rPr lang="en-US" altLang="en-US" sz="1400" dirty="0">
                <a:cs typeface="Roboto" panose="02000000000000000000" pitchFamily="2" charset="0"/>
              </a:rPr>
              <a:t>SELL MORE LABELS &amp; RIBBONS</a:t>
            </a:r>
          </a:p>
          <a:p>
            <a:pPr marL="0" indent="0">
              <a:buNone/>
            </a:pPr>
            <a:endParaRPr lang="en-ID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D5EE85-3DE8-2C83-C105-E11D09391D91}"/>
              </a:ext>
            </a:extLst>
          </p:cNvPr>
          <p:cNvSpPr txBox="1"/>
          <p:nvPr/>
        </p:nvSpPr>
        <p:spPr>
          <a:xfrm>
            <a:off x="1059843" y="2271776"/>
            <a:ext cx="445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Marketing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Services</a:t>
            </a:r>
          </a:p>
        </p:txBody>
      </p:sp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368E22E6-17B3-3A26-80FE-18700BDF1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" y="380973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7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B229-248B-44D8-D7F8-23047DE18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warehouse storage&#10;&#10;Description automatically generated with medium confidence">
            <a:extLst>
              <a:ext uri="{FF2B5EF4-FFF2-40B4-BE49-F238E27FC236}">
                <a16:creationId xmlns:a16="http://schemas.microsoft.com/office/drawing/2014/main" id="{8CE10CF8-93C8-A70B-3D36-2EAD678B3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572" y="1360259"/>
            <a:ext cx="3619500" cy="4940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A90BE-6249-48EF-1066-8627F62C4B89}"/>
              </a:ext>
            </a:extLst>
          </p:cNvPr>
          <p:cNvSpPr txBox="1"/>
          <p:nvPr/>
        </p:nvSpPr>
        <p:spPr>
          <a:xfrm>
            <a:off x="6439150" y="1020427"/>
            <a:ext cx="510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Marketing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Collateral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46BBEF-CDC9-3D63-1227-00D82ECA8E63}"/>
              </a:ext>
            </a:extLst>
          </p:cNvPr>
          <p:cNvCxnSpPr>
            <a:cxnSpLocks/>
          </p:cNvCxnSpPr>
          <p:nvPr/>
        </p:nvCxnSpPr>
        <p:spPr>
          <a:xfrm>
            <a:off x="2639683" y="1692549"/>
            <a:ext cx="3962998" cy="1252532"/>
          </a:xfrm>
          <a:prstGeom prst="straightConnector1">
            <a:avLst/>
          </a:prstGeom>
          <a:ln>
            <a:solidFill>
              <a:srgbClr val="3477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CE45C1-4125-5F3A-BABD-BB67F6B2F858}"/>
              </a:ext>
            </a:extLst>
          </p:cNvPr>
          <p:cNvSpPr txBox="1"/>
          <p:nvPr/>
        </p:nvSpPr>
        <p:spPr>
          <a:xfrm>
            <a:off x="6602681" y="2849974"/>
            <a:ext cx="313015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Company Logo</a:t>
            </a:r>
            <a:endParaRPr lang="en-ID" sz="14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CE96F-BF4C-899C-05CC-D3AEBD0A1A91}"/>
              </a:ext>
            </a:extLst>
          </p:cNvPr>
          <p:cNvSpPr txBox="1"/>
          <p:nvPr/>
        </p:nvSpPr>
        <p:spPr>
          <a:xfrm>
            <a:off x="6602681" y="5105391"/>
            <a:ext cx="313015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Company Contact Information</a:t>
            </a:r>
            <a:endParaRPr lang="en-ID" sz="14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5526CE2-8A61-4148-D0CD-1C4A9AA969D9}"/>
              </a:ext>
            </a:extLst>
          </p:cNvPr>
          <p:cNvCxnSpPr>
            <a:cxnSpLocks/>
          </p:cNvCxnSpPr>
          <p:nvPr/>
        </p:nvCxnSpPr>
        <p:spPr>
          <a:xfrm flipV="1">
            <a:off x="3009416" y="5372847"/>
            <a:ext cx="3540796" cy="806257"/>
          </a:xfrm>
          <a:prstGeom prst="straightConnector1">
            <a:avLst/>
          </a:prstGeom>
          <a:ln>
            <a:solidFill>
              <a:srgbClr val="3477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F4D21238-D68F-1A7B-48EA-859DBBF8BABB}"/>
              </a:ext>
            </a:extLst>
          </p:cNvPr>
          <p:cNvSpPr/>
          <p:nvPr/>
        </p:nvSpPr>
        <p:spPr>
          <a:xfrm>
            <a:off x="7188577" y="1857712"/>
            <a:ext cx="3067047" cy="420628"/>
          </a:xfrm>
          <a:prstGeom prst="roundRect">
            <a:avLst/>
          </a:prstGeom>
          <a:solidFill>
            <a:srgbClr val="2D5535"/>
          </a:solidFill>
          <a:ln>
            <a:noFill/>
          </a:ln>
          <a:effectLst>
            <a:outerShdw blurRad="38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spc="30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63400-CBA9-B8ED-7D2F-7FECAB08120A}"/>
              </a:ext>
            </a:extLst>
          </p:cNvPr>
          <p:cNvSpPr txBox="1"/>
          <p:nvPr/>
        </p:nvSpPr>
        <p:spPr>
          <a:xfrm>
            <a:off x="7323606" y="1812791"/>
            <a:ext cx="279698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Generic Product Sell Sheet</a:t>
            </a:r>
            <a:endParaRPr lang="en-ID" sz="16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A8408B3-9918-2159-ED55-2FAB586487FA}"/>
              </a:ext>
            </a:extLst>
          </p:cNvPr>
          <p:cNvSpPr/>
          <p:nvPr/>
        </p:nvSpPr>
        <p:spPr>
          <a:xfrm>
            <a:off x="5585671" y="2717891"/>
            <a:ext cx="268941" cy="2701365"/>
          </a:xfrm>
          <a:prstGeom prst="rightBrace">
            <a:avLst/>
          </a:prstGeom>
          <a:ln>
            <a:solidFill>
              <a:srgbClr val="347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D025-7A04-8D79-2E30-0BE3CB831B0A}"/>
              </a:ext>
            </a:extLst>
          </p:cNvPr>
          <p:cNvSpPr txBox="1"/>
          <p:nvPr/>
        </p:nvSpPr>
        <p:spPr>
          <a:xfrm>
            <a:off x="5863513" y="3878777"/>
            <a:ext cx="313015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Customize content based on need</a:t>
            </a:r>
            <a:endParaRPr lang="en-ID" sz="14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434FD8-9757-E9E7-C9E6-77D460C8EE00}"/>
              </a:ext>
            </a:extLst>
          </p:cNvPr>
          <p:cNvSpPr txBox="1"/>
          <p:nvPr/>
        </p:nvSpPr>
        <p:spPr>
          <a:xfrm>
            <a:off x="1309046" y="1424868"/>
            <a:ext cx="19403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Logo</a:t>
            </a:r>
          </a:p>
        </p:txBody>
      </p:sp>
      <p:pic>
        <p:nvPicPr>
          <p:cNvPr id="3" name="Picture 2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34127ADA-69FF-904E-F0FA-BD87EE31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" y="380973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2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18351-0625-AB6D-4CF7-194DDE9C6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ACEFEF0-83C4-B35E-4FBF-B82641A8E496}"/>
              </a:ext>
            </a:extLst>
          </p:cNvPr>
          <p:cNvSpPr txBox="1"/>
          <p:nvPr/>
        </p:nvSpPr>
        <p:spPr>
          <a:xfrm>
            <a:off x="6711612" y="2351781"/>
            <a:ext cx="510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 SemiBold" panose="00000700000000000000" pitchFamily="2" charset="0"/>
              </a:rPr>
              <a:t>Marketing </a:t>
            </a:r>
          </a:p>
          <a:p>
            <a:pPr algn="ctr"/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Collateral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CBE28-3C6D-AC29-66C0-8FB2D24E8E9F}"/>
              </a:ext>
            </a:extLst>
          </p:cNvPr>
          <p:cNvSpPr txBox="1"/>
          <p:nvPr/>
        </p:nvSpPr>
        <p:spPr>
          <a:xfrm>
            <a:off x="8126503" y="3862453"/>
            <a:ext cx="227924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Customized brochure to promote specific product, service or capability.</a:t>
            </a:r>
          </a:p>
          <a:p>
            <a:pPr algn="just">
              <a:lnSpc>
                <a:spcPct val="150000"/>
              </a:lnSpc>
            </a:pPr>
            <a:endParaRPr lang="en-ID" sz="14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B458464D-41EB-8662-CF7D-CE904E398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4452" y="369019"/>
            <a:ext cx="4728882" cy="6119961"/>
          </a:xfrm>
          <a:prstGeom prst="rect">
            <a:avLst/>
          </a:prstGeom>
        </p:spPr>
      </p:pic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65DCDD40-F735-5090-ADD0-18C23312A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" y="380973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2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8DCD2-66AA-0424-42C1-D85D0378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5B98EB3-971D-D0F7-E92C-911961EA83A8}"/>
              </a:ext>
            </a:extLst>
          </p:cNvPr>
          <p:cNvSpPr txBox="1"/>
          <p:nvPr/>
        </p:nvSpPr>
        <p:spPr>
          <a:xfrm>
            <a:off x="6693682" y="1625045"/>
            <a:ext cx="510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ntserrat SemiBold" panose="00000700000000000000" pitchFamily="2" charset="0"/>
              </a:rPr>
              <a:t>Marketing </a:t>
            </a:r>
          </a:p>
          <a:p>
            <a:pPr algn="ctr"/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Collateral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ACEFF976-6215-EBED-51A2-CC821FE607AD}"/>
              </a:ext>
            </a:extLst>
          </p:cNvPr>
          <p:cNvSpPr/>
          <p:nvPr/>
        </p:nvSpPr>
        <p:spPr>
          <a:xfrm>
            <a:off x="6416518" y="2671482"/>
            <a:ext cx="268941" cy="2701365"/>
          </a:xfrm>
          <a:prstGeom prst="rightBrace">
            <a:avLst/>
          </a:prstGeom>
          <a:ln>
            <a:solidFill>
              <a:srgbClr val="3477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57927-F242-3266-C2FE-927A62EEB14C}"/>
              </a:ext>
            </a:extLst>
          </p:cNvPr>
          <p:cNvSpPr txBox="1"/>
          <p:nvPr/>
        </p:nvSpPr>
        <p:spPr>
          <a:xfrm>
            <a:off x="6685459" y="3810262"/>
            <a:ext cx="313015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Customized message &amp; images</a:t>
            </a:r>
            <a:endParaRPr lang="en-ID" sz="14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ctangle: Rounded Corners 24">
            <a:extLst>
              <a:ext uri="{FF2B5EF4-FFF2-40B4-BE49-F238E27FC236}">
                <a16:creationId xmlns:a16="http://schemas.microsoft.com/office/drawing/2014/main" id="{6F5361F5-89B6-6506-5337-56C646E8D643}"/>
              </a:ext>
            </a:extLst>
          </p:cNvPr>
          <p:cNvSpPr/>
          <p:nvPr/>
        </p:nvSpPr>
        <p:spPr>
          <a:xfrm>
            <a:off x="7744389" y="3008372"/>
            <a:ext cx="3067047" cy="420628"/>
          </a:xfrm>
          <a:prstGeom prst="roundRect">
            <a:avLst/>
          </a:prstGeom>
          <a:solidFill>
            <a:srgbClr val="2D5535"/>
          </a:solidFill>
          <a:ln>
            <a:noFill/>
          </a:ln>
          <a:effectLst>
            <a:outerShdw blurRad="38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00" spc="30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C3096-BAFA-0A0F-A71F-A85EE6CFF23B}"/>
              </a:ext>
            </a:extLst>
          </p:cNvPr>
          <p:cNvSpPr txBox="1"/>
          <p:nvPr/>
        </p:nvSpPr>
        <p:spPr>
          <a:xfrm>
            <a:off x="7879418" y="2963451"/>
            <a:ext cx="2796988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Specialty Brochures</a:t>
            </a:r>
            <a:endParaRPr lang="en-ID" sz="16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Picture 8" descr="A screenshot of a website&#10;&#10;Description automatically generated">
            <a:extLst>
              <a:ext uri="{FF2B5EF4-FFF2-40B4-BE49-F238E27FC236}">
                <a16:creationId xmlns:a16="http://schemas.microsoft.com/office/drawing/2014/main" id="{7FB71D38-DA7E-A23B-2609-B2848C164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168" y="907969"/>
            <a:ext cx="4252312" cy="5311660"/>
          </a:xfrm>
          <a:prstGeom prst="rect">
            <a:avLst/>
          </a:prstGeom>
        </p:spPr>
      </p:pic>
      <p:pic>
        <p:nvPicPr>
          <p:cNvPr id="3" name="Picture 2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9B27C1F6-3E5E-2E66-4828-181D8E43E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" y="380973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50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7FA7C-86EB-0B20-A572-ABC30098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Two cans of beer on a table&#10;&#10;Description automatically generated">
            <a:extLst>
              <a:ext uri="{FF2B5EF4-FFF2-40B4-BE49-F238E27FC236}">
                <a16:creationId xmlns:a16="http://schemas.microsoft.com/office/drawing/2014/main" id="{C41D0E5C-528A-5FA6-365F-DE2DAE03A9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1FAF23-BF77-0BFF-15BF-CDB42BE238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34773C">
                  <a:alpha val="66686"/>
                </a:srgbClr>
              </a:gs>
              <a:gs pos="100000">
                <a:srgbClr val="2D5535">
                  <a:alpha val="76000"/>
                </a:srgb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85F39-80E5-9E09-3B14-8F5D65543279}"/>
              </a:ext>
            </a:extLst>
          </p:cNvPr>
          <p:cNvSpPr txBox="1"/>
          <p:nvPr/>
        </p:nvSpPr>
        <p:spPr>
          <a:xfrm>
            <a:off x="1656442" y="2116547"/>
            <a:ext cx="8904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1"/>
                </a:solidFill>
                <a:latin typeface="Montserrat SemiBold" panose="00000700000000000000" pitchFamily="2" charset="0"/>
              </a:rPr>
              <a:t>Thank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72622-BA4B-30AA-4790-BC509B7C144C}"/>
              </a:ext>
            </a:extLst>
          </p:cNvPr>
          <p:cNvSpPr txBox="1"/>
          <p:nvPr/>
        </p:nvSpPr>
        <p:spPr>
          <a:xfrm>
            <a:off x="3614056" y="3528886"/>
            <a:ext cx="4963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1400" spc="3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 or email ID Images today 866.516.7300 </a:t>
            </a:r>
            <a:r>
              <a:rPr lang="en-US" altLang="en-US" sz="1400" spc="3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customerservice@idimages.com</a:t>
            </a:r>
            <a:r>
              <a:rPr lang="en-US" altLang="en-US" sz="1400" spc="3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US" altLang="en-US" sz="1400" spc="3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www.idimages.com</a:t>
            </a:r>
            <a:endParaRPr lang="en-US" altLang="en-US" sz="1400" spc="3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1400" spc="3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A2CDCAE-FD38-4E77-0592-6F2FD7A222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42" y="5649182"/>
            <a:ext cx="2946913" cy="4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4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77F92-242E-012B-1333-DC6C69EC0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5046230-3647-FEAE-AFF3-01EFAAEAA7FC}"/>
              </a:ext>
            </a:extLst>
          </p:cNvPr>
          <p:cNvSpPr txBox="1"/>
          <p:nvPr/>
        </p:nvSpPr>
        <p:spPr>
          <a:xfrm>
            <a:off x="5347748" y="927822"/>
            <a:ext cx="5434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Questions To</a:t>
            </a:r>
          </a:p>
          <a:p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Ask Yourself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DDEB0-99E7-C9CC-5964-46684C4592F9}"/>
              </a:ext>
            </a:extLst>
          </p:cNvPr>
          <p:cNvSpPr txBox="1"/>
          <p:nvPr/>
        </p:nvSpPr>
        <p:spPr>
          <a:xfrm>
            <a:off x="5347748" y="2291222"/>
            <a:ext cx="6117307" cy="3744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Why would I want to lead with SELLING LABELS?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Answer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: You’re already providing their packaging materials, “Labels Make the Total Package”</a:t>
            </a:r>
          </a:p>
          <a:p>
            <a:pPr marL="285750" indent="-285750" eaLnBrk="1" hangingPunct="1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 you currently sell labels to your largest customers?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Answer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: Should be YES and if you are not, ask yourself WHY?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Overcome both internal and external challenges that keep you from servicing this everyday need your customer is purchasing with your competition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 you have any customers in manufacturing, logistics or distribution?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Answer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: If yes, TARGET these accounts for large volume label sales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How can I differentiate myself from my competition?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Answer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: Offer value and added convenience by limiting their sources for products you can already provide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Offer programs to save your customers money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Listen to your “customer’s pain” and create label and ribbon solutions</a:t>
            </a:r>
          </a:p>
        </p:txBody>
      </p:sp>
      <p:pic>
        <p:nvPicPr>
          <p:cNvPr id="7" name="Picture Placeholder 6" descr="Boxes on shelves in a warehouse&#10;&#10;Description automatically generated">
            <a:extLst>
              <a:ext uri="{FF2B5EF4-FFF2-40B4-BE49-F238E27FC236}">
                <a16:creationId xmlns:a16="http://schemas.microsoft.com/office/drawing/2014/main" id="{45E31200-DC59-87D1-324B-020E4F9861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73600" cy="6858000"/>
          </a:xfrm>
        </p:spPr>
      </p:pic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5A3A600B-FFEF-A9C2-1C21-56749A2A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3" y="452646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5836C-E7D5-DCAF-F68C-849CE5986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ttle of orange liquid on a stump&#10;&#10;Description automatically generated">
            <a:extLst>
              <a:ext uri="{FF2B5EF4-FFF2-40B4-BE49-F238E27FC236}">
                <a16:creationId xmlns:a16="http://schemas.microsoft.com/office/drawing/2014/main" id="{9C0D7734-F235-C66B-8DA4-37A7A202EF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47533D-1507-E50D-0711-82F5403C9E32}"/>
              </a:ext>
            </a:extLst>
          </p:cNvPr>
          <p:cNvSpPr txBox="1"/>
          <p:nvPr/>
        </p:nvSpPr>
        <p:spPr>
          <a:xfrm>
            <a:off x="5347748" y="831570"/>
            <a:ext cx="543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How Do I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Sell Labels?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3B307-58A3-63F1-D948-4E5D89BE3C68}"/>
              </a:ext>
            </a:extLst>
          </p:cNvPr>
          <p:cNvSpPr txBox="1"/>
          <p:nvPr/>
        </p:nvSpPr>
        <p:spPr>
          <a:xfrm>
            <a:off x="5347748" y="1604533"/>
            <a:ext cx="611730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D5535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Most Important: Be aware of your customers’ needs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Labels are needed EVERYWHERE!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 your customers receive products?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 your customers inventory products?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 your customers manufacture products?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Do your customers ship products?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D5535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If YOU are not selling labels to your customer, your COMPETITION IS!  </a:t>
            </a: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What else do you want them to sell YOUR customer?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4 basic questions to be asking your customer: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Explain the application and what is the label being applied to? 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What application and service temp will the label be applied? 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Environment: Will it be exposed to heat or cold? Humidity and moisture? Will grease, oil, sunlight, caustic chemicals, or other factors affect durability? Does it need to be a permanent label or removable and easily peeled off? 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Applying the label: Will this label be affixed by machine or by hand? Is variable imprinting required?</a:t>
            </a:r>
          </a:p>
        </p:txBody>
      </p:sp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EF744139-FE56-72F5-1E8E-977C3B240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3" y="452646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2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3087F-1D31-764A-F998-3E3DC30BE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1C49A-2714-7A50-4A3A-CC94FC89C592}"/>
              </a:ext>
            </a:extLst>
          </p:cNvPr>
          <p:cNvSpPr/>
          <p:nvPr/>
        </p:nvSpPr>
        <p:spPr>
          <a:xfrm>
            <a:off x="7547429" y="1"/>
            <a:ext cx="2888342" cy="4891314"/>
          </a:xfrm>
          <a:prstGeom prst="rect">
            <a:avLst/>
          </a:prstGeom>
          <a:solidFill>
            <a:srgbClr val="34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Placeholder 14" descr="A group of cans with labels&#10;&#10;Description automatically generated">
            <a:extLst>
              <a:ext uri="{FF2B5EF4-FFF2-40B4-BE49-F238E27FC236}">
                <a16:creationId xmlns:a16="http://schemas.microsoft.com/office/drawing/2014/main" id="{95B181BD-0E6A-F10E-3E45-4D68336EA8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63107F-A8AA-2D44-733A-BB69191C72BC}"/>
              </a:ext>
            </a:extLst>
          </p:cNvPr>
          <p:cNvSpPr txBox="1"/>
          <p:nvPr/>
        </p:nvSpPr>
        <p:spPr>
          <a:xfrm>
            <a:off x="1037811" y="1260619"/>
            <a:ext cx="5109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Achieving The</a:t>
            </a:r>
          </a:p>
          <a:p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Best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A621C-104E-9336-8F1E-AA08DDBFD5AB}"/>
              </a:ext>
            </a:extLst>
          </p:cNvPr>
          <p:cNvSpPr txBox="1"/>
          <p:nvPr/>
        </p:nvSpPr>
        <p:spPr>
          <a:xfrm>
            <a:off x="1075015" y="2561709"/>
            <a:ext cx="6124072" cy="375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Achieving successful results with printed labels is a matter of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both planning and preparation.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285750" indent="-285750" eaLnBrk="1" hangingPunct="1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Discuss the product with ID Images -- your printing supplier, as early in the process as possible.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400" b="1" dirty="0">
                <a:solidFill>
                  <a:srgbClr val="2D5535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Overcome challenges by thinking of them as OPPORTUNITIES!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285750" indent="-28575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Product Knowledge</a:t>
            </a:r>
          </a:p>
          <a:p>
            <a:pPr marL="285750" indent="-28575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Knowing the questions to ask regarding printers and labels </a:t>
            </a:r>
          </a:p>
          <a:p>
            <a:pPr marL="285750" indent="-28575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Pricing</a:t>
            </a:r>
          </a:p>
          <a:p>
            <a:pPr marL="285750" indent="-28575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Minimums</a:t>
            </a:r>
          </a:p>
          <a:p>
            <a:pPr marL="285750" indent="-28575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Tooling charges</a:t>
            </a:r>
          </a:p>
          <a:p>
            <a:pPr marL="285750" indent="-285750" eaLnBrk="1" hangingPunct="1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Misconception that there is little margin to be made in selling labels 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§"/>
            </a:pP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Open Discussion From Questionnaire Results.</a:t>
            </a:r>
          </a:p>
        </p:txBody>
      </p:sp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3A3DD6C9-28EA-87BE-9AAF-FBBD4EABE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" y="380973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4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9B56E-FD4E-FE8C-7B11-F6141A23E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bottle of spray with a label&#10;&#10;Description automatically generated">
            <a:extLst>
              <a:ext uri="{FF2B5EF4-FFF2-40B4-BE49-F238E27FC236}">
                <a16:creationId xmlns:a16="http://schemas.microsoft.com/office/drawing/2014/main" id="{9A003628-C33A-4B33-4BB7-2AC5881BB5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2105E4-A499-D2AA-E4C7-DF2878E3F684}"/>
              </a:ext>
            </a:extLst>
          </p:cNvPr>
          <p:cNvSpPr txBox="1"/>
          <p:nvPr/>
        </p:nvSpPr>
        <p:spPr>
          <a:xfrm>
            <a:off x="5225885" y="907919"/>
            <a:ext cx="6361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Delivering Expanded Services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With Proven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67AC7-9D52-8092-CA56-8758FF947C22}"/>
              </a:ext>
            </a:extLst>
          </p:cNvPr>
          <p:cNvSpPr txBox="1"/>
          <p:nvPr/>
        </p:nvSpPr>
        <p:spPr>
          <a:xfrm>
            <a:off x="5245450" y="2023261"/>
            <a:ext cx="6155472" cy="416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 are here to help!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Sales Calls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 will help in supporting with end user calls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You qualify the account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Set up the appointment with their contacts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Products we provide will be quoted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Final step being VITAL is to follow up with customer while its still hot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Qualifying the Account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Role Play</a:t>
            </a:r>
          </a:p>
          <a:p>
            <a:pPr marL="742950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Literature: Customizing marketing collateral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Used for Handouts as leave behinds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E-blasts on new products or promotions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Customized price list with a full list of stock label and ribbon products you can provide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Training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 provide training both here at ID Images as well as your facility </a:t>
            </a:r>
          </a:p>
        </p:txBody>
      </p:sp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88CE1BA6-2432-27B3-1392-90AF0250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3" y="452646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7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D689E-DD4D-7A45-44EE-62224EBE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560442-8A79-B6B4-3A89-6FC5480F7D47}"/>
              </a:ext>
            </a:extLst>
          </p:cNvPr>
          <p:cNvSpPr/>
          <p:nvPr/>
        </p:nvSpPr>
        <p:spPr>
          <a:xfrm>
            <a:off x="0" y="0"/>
            <a:ext cx="3238500" cy="6858000"/>
          </a:xfrm>
          <a:prstGeom prst="rect">
            <a:avLst/>
          </a:prstGeom>
          <a:solidFill>
            <a:srgbClr val="34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 descr="A jar of green tea next to a spoon&#10;&#10;Description automatically generated">
            <a:extLst>
              <a:ext uri="{FF2B5EF4-FFF2-40B4-BE49-F238E27FC236}">
                <a16:creationId xmlns:a16="http://schemas.microsoft.com/office/drawing/2014/main" id="{85E7EEBA-8713-453F-B3D5-36F6574E89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372B3-6652-3A73-8C71-F36B9ED7A249}"/>
              </a:ext>
            </a:extLst>
          </p:cNvPr>
          <p:cNvSpPr txBox="1"/>
          <p:nvPr/>
        </p:nvSpPr>
        <p:spPr>
          <a:xfrm>
            <a:off x="6458495" y="1698851"/>
            <a:ext cx="4704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Paper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Labels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5CB14F-9B61-DBDB-B1FE-CC964AFA3F01}"/>
              </a:ext>
            </a:extLst>
          </p:cNvPr>
          <p:cNvSpPr txBox="1"/>
          <p:nvPr/>
        </p:nvSpPr>
        <p:spPr>
          <a:xfrm>
            <a:off x="6458495" y="2694968"/>
            <a:ext cx="420148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Segments that use paper labels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Manufacturing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Distribution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Warehouse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Retail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Healthcare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Food Industries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Your existing customers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5CC84FC6-278B-C490-5707-36ECCE04D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3" y="452646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8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DB2EE-4116-F293-B1FE-D86253626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E8E9C7-1111-5E1B-A4A5-887C8E09DF1C}"/>
              </a:ext>
            </a:extLst>
          </p:cNvPr>
          <p:cNvSpPr/>
          <p:nvPr/>
        </p:nvSpPr>
        <p:spPr>
          <a:xfrm>
            <a:off x="6714706" y="1"/>
            <a:ext cx="5477294" cy="1959416"/>
          </a:xfrm>
          <a:prstGeom prst="rect">
            <a:avLst/>
          </a:prstGeom>
          <a:solidFill>
            <a:srgbClr val="34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6C047-F67D-D566-6F2C-9C04E72BA0C0}"/>
              </a:ext>
            </a:extLst>
          </p:cNvPr>
          <p:cNvSpPr txBox="1"/>
          <p:nvPr/>
        </p:nvSpPr>
        <p:spPr>
          <a:xfrm>
            <a:off x="1023297" y="3214693"/>
            <a:ext cx="261498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Computers &amp;  PDA’s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Cell Phones</a:t>
            </a: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Circuit Boards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38882-DEF0-B315-F475-67CC5594DBE4}"/>
              </a:ext>
            </a:extLst>
          </p:cNvPr>
          <p:cNvSpPr txBox="1"/>
          <p:nvPr/>
        </p:nvSpPr>
        <p:spPr>
          <a:xfrm>
            <a:off x="1023297" y="2830302"/>
            <a:ext cx="201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Electronics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97840-D264-48F7-4DD5-D1CF4E964673}"/>
              </a:ext>
            </a:extLst>
          </p:cNvPr>
          <p:cNvSpPr txBox="1"/>
          <p:nvPr/>
        </p:nvSpPr>
        <p:spPr>
          <a:xfrm>
            <a:off x="4099720" y="3214693"/>
            <a:ext cx="261498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en-US" altLang="en-US"/>
              <a:t>HVAC</a:t>
            </a:r>
          </a:p>
          <a:p>
            <a:pPr lvl="1"/>
            <a:r>
              <a:rPr lang="en-US" altLang="en-US"/>
              <a:t>Power Tools</a:t>
            </a:r>
          </a:p>
          <a:p>
            <a:pPr lvl="1"/>
            <a:r>
              <a:rPr lang="en-US" altLang="en-US"/>
              <a:t>White &amp; Brown Goods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A6C1E-1788-DBD9-F345-375B724867A2}"/>
              </a:ext>
            </a:extLst>
          </p:cNvPr>
          <p:cNvSpPr txBox="1"/>
          <p:nvPr/>
        </p:nvSpPr>
        <p:spPr>
          <a:xfrm>
            <a:off x="4099719" y="2830303"/>
            <a:ext cx="2614987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Appliance-UL approved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3D8A0-AF04-BB7C-2442-F591FAFD676F}"/>
              </a:ext>
            </a:extLst>
          </p:cNvPr>
          <p:cNvSpPr txBox="1"/>
          <p:nvPr/>
        </p:nvSpPr>
        <p:spPr>
          <a:xfrm>
            <a:off x="1023297" y="1338148"/>
            <a:ext cx="510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Durable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Film Labels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5F956B-9EA3-03F5-D457-C19AFB7A5311}"/>
              </a:ext>
            </a:extLst>
          </p:cNvPr>
          <p:cNvSpPr txBox="1"/>
          <p:nvPr/>
        </p:nvSpPr>
        <p:spPr>
          <a:xfrm>
            <a:off x="1037811" y="2206627"/>
            <a:ext cx="60984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End-User Market Applications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17D165-10D5-2DC5-F399-C6C46E6EF688}"/>
              </a:ext>
            </a:extLst>
          </p:cNvPr>
          <p:cNvSpPr txBox="1"/>
          <p:nvPr/>
        </p:nvSpPr>
        <p:spPr>
          <a:xfrm>
            <a:off x="1023297" y="4898584"/>
            <a:ext cx="261498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Outdoor Power Equipment</a:t>
            </a:r>
          </a:p>
          <a:p>
            <a: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Ladders</a:t>
            </a:r>
          </a:p>
          <a:p>
            <a: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Furniture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06579A-F1C9-3CBA-9006-0C30B0B6CE43}"/>
              </a:ext>
            </a:extLst>
          </p:cNvPr>
          <p:cNvSpPr txBox="1"/>
          <p:nvPr/>
        </p:nvSpPr>
        <p:spPr>
          <a:xfrm>
            <a:off x="1023297" y="4514193"/>
            <a:ext cx="201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Lawn &amp; Garden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2D47D2-9481-892C-1328-62A88C69ECC5}"/>
              </a:ext>
            </a:extLst>
          </p:cNvPr>
          <p:cNvSpPr txBox="1"/>
          <p:nvPr/>
        </p:nvSpPr>
        <p:spPr>
          <a:xfrm>
            <a:off x="4099720" y="4898584"/>
            <a:ext cx="261498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Automotive </a:t>
            </a:r>
            <a:r>
              <a:rPr lang="en-US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Underhood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Tires &amp; Batteries</a:t>
            </a:r>
          </a:p>
          <a:p>
            <a: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Safety Systems &amp; Interiors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467998-5B86-997E-E0AC-2B8443D095BB}"/>
              </a:ext>
            </a:extLst>
          </p:cNvPr>
          <p:cNvSpPr txBox="1"/>
          <p:nvPr/>
        </p:nvSpPr>
        <p:spPr>
          <a:xfrm>
            <a:off x="4099720" y="4514193"/>
            <a:ext cx="201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Transportation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78A89-8AAC-DAD0-66B3-1C52645C77E6}"/>
              </a:ext>
            </a:extLst>
          </p:cNvPr>
          <p:cNvSpPr txBox="1"/>
          <p:nvPr/>
        </p:nvSpPr>
        <p:spPr>
          <a:xfrm>
            <a:off x="7176143" y="3214693"/>
            <a:ext cx="2614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en-US" altLang="en-US"/>
              <a:t>Medical Diagnostics</a:t>
            </a:r>
          </a:p>
          <a:p>
            <a:pPr lvl="1"/>
            <a:r>
              <a:rPr lang="en-US" altLang="en-US"/>
              <a:t>Pharmaceuticals</a:t>
            </a:r>
          </a:p>
          <a:p>
            <a:pPr lvl="1"/>
            <a:r>
              <a:rPr lang="en-US" altLang="en-US"/>
              <a:t>Bandages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44031-0EF4-E8F9-9F9F-DF17C8892DE6}"/>
              </a:ext>
            </a:extLst>
          </p:cNvPr>
          <p:cNvSpPr txBox="1"/>
          <p:nvPr/>
        </p:nvSpPr>
        <p:spPr>
          <a:xfrm>
            <a:off x="7176143" y="2830302"/>
            <a:ext cx="201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Healthcare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C3454A-15B6-8CE0-2F30-F42B30630127}"/>
              </a:ext>
            </a:extLst>
          </p:cNvPr>
          <p:cNvSpPr txBox="1"/>
          <p:nvPr/>
        </p:nvSpPr>
        <p:spPr>
          <a:xfrm>
            <a:off x="7176143" y="4898584"/>
            <a:ext cx="2614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marL="0" lvl="1" indent="-28575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defRPr>
            </a:lvl2pPr>
          </a:lstStyle>
          <a:p>
            <a:pPr lvl="1"/>
            <a:r>
              <a:rPr lang="en-US" altLang="en-US"/>
              <a:t>Sports Equipment</a:t>
            </a:r>
          </a:p>
          <a:p>
            <a:pPr lvl="1"/>
            <a:r>
              <a:rPr lang="en-US" altLang="en-US"/>
              <a:t>Outboard Motors</a:t>
            </a:r>
          </a:p>
          <a:p>
            <a:pPr lvl="1"/>
            <a:r>
              <a:rPr lang="en-US" altLang="en-US"/>
              <a:t>Toys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71A38F-974D-172E-D4FC-E8D65BEAB39B}"/>
              </a:ext>
            </a:extLst>
          </p:cNvPr>
          <p:cNvSpPr txBox="1"/>
          <p:nvPr/>
        </p:nvSpPr>
        <p:spPr>
          <a:xfrm>
            <a:off x="7176143" y="4514193"/>
            <a:ext cx="201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Sports &amp; Leisure</a:t>
            </a:r>
          </a:p>
        </p:txBody>
      </p:sp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306EEFF8-34FC-B0EB-5286-2BFC437FE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" y="380973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1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782F1-A203-3482-8F83-234976712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D78A3E-F9FB-CEA9-0D0A-ECF18BEC8C85}"/>
              </a:ext>
            </a:extLst>
          </p:cNvPr>
          <p:cNvSpPr/>
          <p:nvPr/>
        </p:nvSpPr>
        <p:spPr>
          <a:xfrm>
            <a:off x="2400300" y="2997200"/>
            <a:ext cx="3695700" cy="3860800"/>
          </a:xfrm>
          <a:prstGeom prst="rect">
            <a:avLst/>
          </a:prstGeom>
          <a:solidFill>
            <a:srgbClr val="34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97335-1067-C30B-19A0-0165E676D969}"/>
              </a:ext>
            </a:extLst>
          </p:cNvPr>
          <p:cNvSpPr txBox="1"/>
          <p:nvPr/>
        </p:nvSpPr>
        <p:spPr>
          <a:xfrm>
            <a:off x="6676415" y="1380991"/>
            <a:ext cx="510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ontserrat SemiBold" panose="00000700000000000000" pitchFamily="2" charset="0"/>
              </a:rPr>
              <a:t>Keys To </a:t>
            </a:r>
            <a:r>
              <a:rPr lang="en-US" sz="3200" dirty="0">
                <a:solidFill>
                  <a:srgbClr val="2D5535"/>
                </a:solidFill>
                <a:latin typeface="Montserrat SemiBold" panose="00000700000000000000" pitchFamily="2" charset="0"/>
              </a:rPr>
              <a:t>Success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33031-FC0C-ABF6-B7FB-F95AA2AB10B7}"/>
              </a:ext>
            </a:extLst>
          </p:cNvPr>
          <p:cNvSpPr txBox="1"/>
          <p:nvPr/>
        </p:nvSpPr>
        <p:spPr>
          <a:xfrm>
            <a:off x="6676415" y="2140055"/>
            <a:ext cx="510903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2D5535"/>
                </a:solidFill>
              </a:rPr>
              <a:t>Utilize OUR services to build business together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2D5535"/>
                </a:solidFill>
              </a:rPr>
              <a:t>Identify large users of labels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Warehouse walk-through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Shipping docks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Work in process inventory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Distribution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2D5535"/>
                </a:solidFill>
              </a:rPr>
              <a:t>Identify the buyer or decision maker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Purchasing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Operations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Warehouse/Shipping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Information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Compliance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Quality 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Printer Operators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They are a good source to let you know how the existing product is working which can be difficult to get from Purchasing</a:t>
            </a:r>
          </a:p>
        </p:txBody>
      </p:sp>
      <p:pic>
        <p:nvPicPr>
          <p:cNvPr id="6" name="Picture Placeholder 5" descr="A warehouse with many stacks of boxes&#10;&#10;Description automatically generated">
            <a:extLst>
              <a:ext uri="{FF2B5EF4-FFF2-40B4-BE49-F238E27FC236}">
                <a16:creationId xmlns:a16="http://schemas.microsoft.com/office/drawing/2014/main" id="{7A8166A8-2496-4311-B08F-69FA1D9BC0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744" y="0"/>
            <a:ext cx="4542970" cy="4862513"/>
          </a:xfrm>
          <a:prstGeom prst="rect">
            <a:avLst/>
          </a:prstGeom>
        </p:spPr>
      </p:pic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32FE926F-42E9-DB3E-0DB1-57B35FFB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3" y="452646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BE0E0-F6B1-74EE-977D-BE8DC042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7A6A8D-0DD1-CDB3-8D28-386BA4FB7708}"/>
              </a:ext>
            </a:extLst>
          </p:cNvPr>
          <p:cNvSpPr/>
          <p:nvPr/>
        </p:nvSpPr>
        <p:spPr>
          <a:xfrm>
            <a:off x="9047597" y="533401"/>
            <a:ext cx="3144403" cy="6324600"/>
          </a:xfrm>
          <a:prstGeom prst="rect">
            <a:avLst/>
          </a:prstGeom>
          <a:solidFill>
            <a:srgbClr val="347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AFFE1-3249-0057-3F23-9C5FCD78FA26}"/>
              </a:ext>
            </a:extLst>
          </p:cNvPr>
          <p:cNvSpPr txBox="1"/>
          <p:nvPr/>
        </p:nvSpPr>
        <p:spPr>
          <a:xfrm>
            <a:off x="1037811" y="2008871"/>
            <a:ext cx="494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Montserrat SemiBold" panose="00000700000000000000" pitchFamily="2" charset="0"/>
              </a:rPr>
              <a:t>Keys To Success</a:t>
            </a:r>
            <a:endParaRPr lang="en-US" sz="3200">
              <a:solidFill>
                <a:srgbClr val="12A28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9429AC-6B35-ED11-D851-AB741EAD5400}"/>
              </a:ext>
            </a:extLst>
          </p:cNvPr>
          <p:cNvSpPr txBox="1"/>
          <p:nvPr/>
        </p:nvSpPr>
        <p:spPr>
          <a:xfrm>
            <a:off x="1050878" y="3015086"/>
            <a:ext cx="4831033" cy="259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Build relationships by Knowing Your Customers’ Needs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Offer one of our Cost-Savings Programs outlining their benefits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endParaRPr lang="en-US" altLang="en-US" sz="14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We are happy to provide free stock samples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For custom sizes, we will work with you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endParaRPr lang="en-US" altLang="en-US" sz="140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We can service national accounts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“Win” one facility and target the rest</a:t>
            </a:r>
          </a:p>
        </p:txBody>
      </p:sp>
      <p:pic>
        <p:nvPicPr>
          <p:cNvPr id="6" name="Picture Placeholder 5" descr="A couple of people walking in a warehouse&#10;&#10;Description automatically generated">
            <a:extLst>
              <a:ext uri="{FF2B5EF4-FFF2-40B4-BE49-F238E27FC236}">
                <a16:creationId xmlns:a16="http://schemas.microsoft.com/office/drawing/2014/main" id="{7560E010-E894-385D-657E-9539159307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8551" y="2917927"/>
            <a:ext cx="5346121" cy="3940073"/>
          </a:xfrm>
        </p:spPr>
      </p:pic>
      <p:pic>
        <p:nvPicPr>
          <p:cNvPr id="2" name="Picture 1" descr="A green and black check mark&#10;&#10;AI-generated content may be incorrect.">
            <a:extLst>
              <a:ext uri="{FF2B5EF4-FFF2-40B4-BE49-F238E27FC236}">
                <a16:creationId xmlns:a16="http://schemas.microsoft.com/office/drawing/2014/main" id="{4E8E6350-35CE-FB91-AA2F-D3364EABB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" y="380973"/>
            <a:ext cx="495348" cy="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867</Words>
  <Application>Microsoft Macintosh PowerPoint</Application>
  <PresentationFormat>Widescreen</PresentationFormat>
  <Paragraphs>181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Montserrat</vt:lpstr>
      <vt:lpstr>Montserrat SemiBold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Kiley Whittal</dc:creator>
  <cp:lastModifiedBy>Kiley Whittal</cp:lastModifiedBy>
  <cp:revision>1</cp:revision>
  <dcterms:created xsi:type="dcterms:W3CDTF">2025-03-13T20:52:24Z</dcterms:created>
  <dcterms:modified xsi:type="dcterms:W3CDTF">2025-03-13T20:54:14Z</dcterms:modified>
</cp:coreProperties>
</file>