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4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F769A-BD7A-E549-91D0-8C9EB701F4A8}" v="1" dt="2025-03-13T20:54:31.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p:cViewPr varScale="1">
        <p:scale>
          <a:sx n="134" d="100"/>
          <a:sy n="134" d="100"/>
        </p:scale>
        <p:origin x="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ley Whittal" userId="ec17a04e-fecb-4be5-be4a-1e3b9e2fdd3b" providerId="ADAL" clId="{937F769A-BD7A-E549-91D0-8C9EB701F4A8}"/>
    <pc:docChg chg="addSld modSld">
      <pc:chgData name="Kiley Whittal" userId="ec17a04e-fecb-4be5-be4a-1e3b9e2fdd3b" providerId="ADAL" clId="{937F769A-BD7A-E549-91D0-8C9EB701F4A8}" dt="2025-03-13T20:54:31.641" v="0"/>
      <pc:docMkLst>
        <pc:docMk/>
      </pc:docMkLst>
      <pc:sldChg chg="add">
        <pc:chgData name="Kiley Whittal" userId="ec17a04e-fecb-4be5-be4a-1e3b9e2fdd3b" providerId="ADAL" clId="{937F769A-BD7A-E549-91D0-8C9EB701F4A8}" dt="2025-03-13T20:54:31.641" v="0"/>
        <pc:sldMkLst>
          <pc:docMk/>
          <pc:sldMk cId="3379142924" sldId="34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0E432-297E-1B89-D3CD-1B1CC7EE6F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2B03CA-D940-6355-111A-A1F517760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BAB91E-650D-5D2F-0158-4163BCB5B8FA}"/>
              </a:ext>
            </a:extLst>
          </p:cNvPr>
          <p:cNvSpPr>
            <a:spLocks noGrp="1"/>
          </p:cNvSpPr>
          <p:nvPr>
            <p:ph type="dt" sz="half" idx="10"/>
          </p:nvPr>
        </p:nvSpPr>
        <p:spPr/>
        <p:txBody>
          <a:bodyPr/>
          <a:lstStyle/>
          <a:p>
            <a:fld id="{4932250B-85CF-3141-9A99-D72B7937149F}" type="datetimeFigureOut">
              <a:rPr lang="en-US" smtClean="0"/>
              <a:t>3/13/25</a:t>
            </a:fld>
            <a:endParaRPr lang="en-US"/>
          </a:p>
        </p:txBody>
      </p:sp>
      <p:sp>
        <p:nvSpPr>
          <p:cNvPr id="5" name="Footer Placeholder 4">
            <a:extLst>
              <a:ext uri="{FF2B5EF4-FFF2-40B4-BE49-F238E27FC236}">
                <a16:creationId xmlns:a16="http://schemas.microsoft.com/office/drawing/2014/main" id="{1F070775-95E8-8BD2-D92B-4B8359D98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8FB2D-5E14-E4BB-C855-BE513311AD67}"/>
              </a:ext>
            </a:extLst>
          </p:cNvPr>
          <p:cNvSpPr>
            <a:spLocks noGrp="1"/>
          </p:cNvSpPr>
          <p:nvPr>
            <p:ph type="sldNum" sz="quarter" idx="12"/>
          </p:nvPr>
        </p:nvSpPr>
        <p:spPr/>
        <p:txBody>
          <a:bodyPr/>
          <a:lstStyle/>
          <a:p>
            <a:fld id="{771C4DC8-FC4D-5D4F-8C76-B289EE419DC5}" type="slidenum">
              <a:rPr lang="en-US" smtClean="0"/>
              <a:t>‹#›</a:t>
            </a:fld>
            <a:endParaRPr lang="en-US"/>
          </a:p>
        </p:txBody>
      </p:sp>
    </p:spTree>
    <p:extLst>
      <p:ext uri="{BB962C8B-B14F-4D97-AF65-F5344CB8AC3E}">
        <p14:creationId xmlns:p14="http://schemas.microsoft.com/office/powerpoint/2010/main" val="78381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B8F1-331C-83B3-D8D3-6CE7D0C50F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28F2DA-3D23-EAF7-DB7E-663D6DF6E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24E01-78F4-B1BF-D325-9131A9822C94}"/>
              </a:ext>
            </a:extLst>
          </p:cNvPr>
          <p:cNvSpPr>
            <a:spLocks noGrp="1"/>
          </p:cNvSpPr>
          <p:nvPr>
            <p:ph type="dt" sz="half" idx="10"/>
          </p:nvPr>
        </p:nvSpPr>
        <p:spPr/>
        <p:txBody>
          <a:bodyPr/>
          <a:lstStyle/>
          <a:p>
            <a:fld id="{4932250B-85CF-3141-9A99-D72B7937149F}" type="datetimeFigureOut">
              <a:rPr lang="en-US" smtClean="0"/>
              <a:t>3/13/25</a:t>
            </a:fld>
            <a:endParaRPr lang="en-US"/>
          </a:p>
        </p:txBody>
      </p:sp>
      <p:sp>
        <p:nvSpPr>
          <p:cNvPr id="5" name="Footer Placeholder 4">
            <a:extLst>
              <a:ext uri="{FF2B5EF4-FFF2-40B4-BE49-F238E27FC236}">
                <a16:creationId xmlns:a16="http://schemas.microsoft.com/office/drawing/2014/main" id="{84B6D7E2-4580-5629-77C1-B6597EA78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2CAA7-989D-2939-826F-55029E688B2D}"/>
              </a:ext>
            </a:extLst>
          </p:cNvPr>
          <p:cNvSpPr>
            <a:spLocks noGrp="1"/>
          </p:cNvSpPr>
          <p:nvPr>
            <p:ph type="sldNum" sz="quarter" idx="12"/>
          </p:nvPr>
        </p:nvSpPr>
        <p:spPr/>
        <p:txBody>
          <a:bodyPr/>
          <a:lstStyle/>
          <a:p>
            <a:fld id="{771C4DC8-FC4D-5D4F-8C76-B289EE419DC5}" type="slidenum">
              <a:rPr lang="en-US" smtClean="0"/>
              <a:t>‹#›</a:t>
            </a:fld>
            <a:endParaRPr lang="en-US"/>
          </a:p>
        </p:txBody>
      </p:sp>
    </p:spTree>
    <p:extLst>
      <p:ext uri="{BB962C8B-B14F-4D97-AF65-F5344CB8AC3E}">
        <p14:creationId xmlns:p14="http://schemas.microsoft.com/office/powerpoint/2010/main" val="297742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38C8B-9A8F-B5B0-A019-4A642AEDDB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63EEB3-432D-654E-45B7-B80CC93A20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3F13F-D5A0-01A8-10C7-A5CE8628486F}"/>
              </a:ext>
            </a:extLst>
          </p:cNvPr>
          <p:cNvSpPr>
            <a:spLocks noGrp="1"/>
          </p:cNvSpPr>
          <p:nvPr>
            <p:ph type="dt" sz="half" idx="10"/>
          </p:nvPr>
        </p:nvSpPr>
        <p:spPr/>
        <p:txBody>
          <a:bodyPr/>
          <a:lstStyle/>
          <a:p>
            <a:fld id="{4932250B-85CF-3141-9A99-D72B7937149F}" type="datetimeFigureOut">
              <a:rPr lang="en-US" smtClean="0"/>
              <a:t>3/13/25</a:t>
            </a:fld>
            <a:endParaRPr lang="en-US"/>
          </a:p>
        </p:txBody>
      </p:sp>
      <p:sp>
        <p:nvSpPr>
          <p:cNvPr id="5" name="Footer Placeholder 4">
            <a:extLst>
              <a:ext uri="{FF2B5EF4-FFF2-40B4-BE49-F238E27FC236}">
                <a16:creationId xmlns:a16="http://schemas.microsoft.com/office/drawing/2014/main" id="{39DCF481-B0A6-573E-901D-F741E1167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5D5E4-BB81-6FAF-1309-3A6612B10602}"/>
              </a:ext>
            </a:extLst>
          </p:cNvPr>
          <p:cNvSpPr>
            <a:spLocks noGrp="1"/>
          </p:cNvSpPr>
          <p:nvPr>
            <p:ph type="sldNum" sz="quarter" idx="12"/>
          </p:nvPr>
        </p:nvSpPr>
        <p:spPr/>
        <p:txBody>
          <a:bodyPr/>
          <a:lstStyle/>
          <a:p>
            <a:fld id="{771C4DC8-FC4D-5D4F-8C76-B289EE419DC5}" type="slidenum">
              <a:rPr lang="en-US" smtClean="0"/>
              <a:t>‹#›</a:t>
            </a:fld>
            <a:endParaRPr lang="en-US"/>
          </a:p>
        </p:txBody>
      </p:sp>
    </p:spTree>
    <p:extLst>
      <p:ext uri="{BB962C8B-B14F-4D97-AF65-F5344CB8AC3E}">
        <p14:creationId xmlns:p14="http://schemas.microsoft.com/office/powerpoint/2010/main" val="3780797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726560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95300" y="3429000"/>
            <a:ext cx="2667000" cy="2895600"/>
          </a:xfrm>
          <a:pattFill prst="pct10">
            <a:fgClr>
              <a:schemeClr val="accent1"/>
            </a:fgClr>
            <a:bgClr>
              <a:schemeClr val="bg1"/>
            </a:bgClr>
          </a:pattFill>
        </p:spPr>
        <p:txBody>
          <a:bodyPr/>
          <a:lstStyle/>
          <a:p>
            <a:endParaRPr lang="en-US"/>
          </a:p>
        </p:txBody>
      </p:sp>
      <p:sp>
        <p:nvSpPr>
          <p:cNvPr id="14" name="Picture Placeholder 6"/>
          <p:cNvSpPr>
            <a:spLocks noGrp="1"/>
          </p:cNvSpPr>
          <p:nvPr>
            <p:ph type="pic" sz="quarter" idx="11"/>
          </p:nvPr>
        </p:nvSpPr>
        <p:spPr>
          <a:xfrm>
            <a:off x="3340100" y="3429000"/>
            <a:ext cx="2667000" cy="2895600"/>
          </a:xfrm>
          <a:pattFill prst="pct10">
            <a:fgClr>
              <a:schemeClr val="accent1"/>
            </a:fgClr>
            <a:bgClr>
              <a:schemeClr val="bg1"/>
            </a:bgClr>
          </a:pattFill>
        </p:spPr>
        <p:txBody>
          <a:bodyPr/>
          <a:lstStyle/>
          <a:p>
            <a:endParaRPr lang="en-US"/>
          </a:p>
        </p:txBody>
      </p:sp>
      <p:sp>
        <p:nvSpPr>
          <p:cNvPr id="15" name="Picture Placeholder 6"/>
          <p:cNvSpPr>
            <a:spLocks noGrp="1"/>
          </p:cNvSpPr>
          <p:nvPr>
            <p:ph type="pic" sz="quarter" idx="12"/>
          </p:nvPr>
        </p:nvSpPr>
        <p:spPr>
          <a:xfrm>
            <a:off x="6184900" y="3429000"/>
            <a:ext cx="2667000" cy="2895600"/>
          </a:xfrm>
          <a:pattFill prst="pct10">
            <a:fgClr>
              <a:schemeClr val="accent1"/>
            </a:fgClr>
            <a:bgClr>
              <a:schemeClr val="bg1"/>
            </a:bgClr>
          </a:pattFill>
        </p:spPr>
        <p:txBody>
          <a:bodyPr/>
          <a:lstStyle/>
          <a:p>
            <a:endParaRPr lang="en-US"/>
          </a:p>
        </p:txBody>
      </p:sp>
      <p:sp>
        <p:nvSpPr>
          <p:cNvPr id="16" name="Picture Placeholder 6"/>
          <p:cNvSpPr>
            <a:spLocks noGrp="1"/>
          </p:cNvSpPr>
          <p:nvPr>
            <p:ph type="pic" sz="quarter" idx="13"/>
          </p:nvPr>
        </p:nvSpPr>
        <p:spPr>
          <a:xfrm>
            <a:off x="9029700" y="3429000"/>
            <a:ext cx="2667000" cy="28956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8713093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030515"/>
            <a:ext cx="5384800" cy="4803774"/>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446257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96686" y="0"/>
            <a:ext cx="4644571" cy="558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7086073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452915"/>
            <a:ext cx="12192000" cy="3046186"/>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894337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874327" y="838200"/>
            <a:ext cx="4325257" cy="2590799"/>
          </a:xfrm>
          <a:pattFill prst="pct10">
            <a:fgClr>
              <a:schemeClr val="accent1"/>
            </a:fgClr>
            <a:bgClr>
              <a:schemeClr val="bg1"/>
            </a:bgClr>
          </a:pattFill>
        </p:spPr>
        <p:txBody>
          <a:bodyPr/>
          <a:lstStyle/>
          <a:p>
            <a:endParaRPr lang="en-US"/>
          </a:p>
        </p:txBody>
      </p:sp>
      <p:sp>
        <p:nvSpPr>
          <p:cNvPr id="9" name="Picture Placeholder 6"/>
          <p:cNvSpPr>
            <a:spLocks noGrp="1"/>
          </p:cNvSpPr>
          <p:nvPr>
            <p:ph type="pic" sz="quarter" idx="11"/>
          </p:nvPr>
        </p:nvSpPr>
        <p:spPr>
          <a:xfrm>
            <a:off x="6874327" y="3670300"/>
            <a:ext cx="4325257" cy="31877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413230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46736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749217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70742" y="917575"/>
            <a:ext cx="3701143" cy="502285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577596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A35E-EEA2-06CC-B7C1-B4C1F6BA95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0916FB-AFE9-EFC7-E126-E7A01E14E9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B517D-5EDD-3DC3-6033-DB507AC4545A}"/>
              </a:ext>
            </a:extLst>
          </p:cNvPr>
          <p:cNvSpPr>
            <a:spLocks noGrp="1"/>
          </p:cNvSpPr>
          <p:nvPr>
            <p:ph type="dt" sz="half" idx="10"/>
          </p:nvPr>
        </p:nvSpPr>
        <p:spPr/>
        <p:txBody>
          <a:bodyPr/>
          <a:lstStyle/>
          <a:p>
            <a:fld id="{4932250B-85CF-3141-9A99-D72B7937149F}" type="datetimeFigureOut">
              <a:rPr lang="en-US" smtClean="0"/>
              <a:t>3/13/25</a:t>
            </a:fld>
            <a:endParaRPr lang="en-US"/>
          </a:p>
        </p:txBody>
      </p:sp>
      <p:sp>
        <p:nvSpPr>
          <p:cNvPr id="5" name="Footer Placeholder 4">
            <a:extLst>
              <a:ext uri="{FF2B5EF4-FFF2-40B4-BE49-F238E27FC236}">
                <a16:creationId xmlns:a16="http://schemas.microsoft.com/office/drawing/2014/main" id="{5540EF84-20D2-B0BD-18F9-BD327FB29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2966E-1D8B-25E1-EFBF-589DEB7AE952}"/>
              </a:ext>
            </a:extLst>
          </p:cNvPr>
          <p:cNvSpPr>
            <a:spLocks noGrp="1"/>
          </p:cNvSpPr>
          <p:nvPr>
            <p:ph type="sldNum" sz="quarter" idx="12"/>
          </p:nvPr>
        </p:nvSpPr>
        <p:spPr/>
        <p:txBody>
          <a:bodyPr/>
          <a:lstStyle/>
          <a:p>
            <a:fld id="{771C4DC8-FC4D-5D4F-8C76-B289EE419DC5}" type="slidenum">
              <a:rPr lang="en-US" smtClean="0"/>
              <a:t>‹#›</a:t>
            </a:fld>
            <a:endParaRPr lang="en-US"/>
          </a:p>
        </p:txBody>
      </p:sp>
    </p:spTree>
    <p:extLst>
      <p:ext uri="{BB962C8B-B14F-4D97-AF65-F5344CB8AC3E}">
        <p14:creationId xmlns:p14="http://schemas.microsoft.com/office/powerpoint/2010/main" val="186412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54744" y="0"/>
            <a:ext cx="4542970" cy="4862513"/>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87523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244114" y="1291771"/>
            <a:ext cx="3947886" cy="5566229"/>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98174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122056"/>
            <a:ext cx="9710057" cy="2735944"/>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624808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6" name="Picture Placeholder 15"/>
          <p:cNvSpPr>
            <a:spLocks noGrp="1"/>
          </p:cNvSpPr>
          <p:nvPr>
            <p:ph type="pic" sz="quarter" idx="11"/>
          </p:nvPr>
        </p:nvSpPr>
        <p:spPr>
          <a:xfrm>
            <a:off x="950095" y="3013800"/>
            <a:ext cx="1440000" cy="1440000"/>
          </a:xfrm>
          <a:custGeom>
            <a:avLst/>
            <a:gdLst>
              <a:gd name="connsiteX0" fmla="*/ 630000 w 1260000"/>
              <a:gd name="connsiteY0" fmla="*/ 0 h 1260000"/>
              <a:gd name="connsiteX1" fmla="*/ 1260000 w 1260000"/>
              <a:gd name="connsiteY1" fmla="*/ 630000 h 1260000"/>
              <a:gd name="connsiteX2" fmla="*/ 630000 w 1260000"/>
              <a:gd name="connsiteY2" fmla="*/ 1260000 h 1260000"/>
              <a:gd name="connsiteX3" fmla="*/ 0 w 1260000"/>
              <a:gd name="connsiteY3" fmla="*/ 630000 h 1260000"/>
              <a:gd name="connsiteX4" fmla="*/ 630000 w 126000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pattFill prst="pct10">
            <a:fgClr>
              <a:schemeClr val="accent1"/>
            </a:fgClr>
            <a:bgClr>
              <a:schemeClr val="bg1"/>
            </a:bgClr>
          </a:pattFill>
        </p:spPr>
        <p:txBody>
          <a:bodyPr wrap="square">
            <a:noAutofit/>
          </a:bodyPr>
          <a:lstStyle/>
          <a:p>
            <a:endParaRPr lang="en-US"/>
          </a:p>
        </p:txBody>
      </p:sp>
      <p:sp>
        <p:nvSpPr>
          <p:cNvPr id="9" name="Picture Placeholder 15"/>
          <p:cNvSpPr>
            <a:spLocks noGrp="1"/>
          </p:cNvSpPr>
          <p:nvPr>
            <p:ph type="pic" sz="quarter" idx="12"/>
          </p:nvPr>
        </p:nvSpPr>
        <p:spPr>
          <a:xfrm>
            <a:off x="6586490" y="3013800"/>
            <a:ext cx="1440000" cy="1440000"/>
          </a:xfrm>
          <a:custGeom>
            <a:avLst/>
            <a:gdLst>
              <a:gd name="connsiteX0" fmla="*/ 630000 w 1260000"/>
              <a:gd name="connsiteY0" fmla="*/ 0 h 1260000"/>
              <a:gd name="connsiteX1" fmla="*/ 1260000 w 1260000"/>
              <a:gd name="connsiteY1" fmla="*/ 630000 h 1260000"/>
              <a:gd name="connsiteX2" fmla="*/ 630000 w 1260000"/>
              <a:gd name="connsiteY2" fmla="*/ 1260000 h 1260000"/>
              <a:gd name="connsiteX3" fmla="*/ 0 w 1260000"/>
              <a:gd name="connsiteY3" fmla="*/ 630000 h 1260000"/>
              <a:gd name="connsiteX4" fmla="*/ 630000 w 126000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pattFill prst="pct1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849149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53665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A6A9-EEF8-3429-8758-3A9AAA07A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994711-51F7-1B3E-F803-4FB29AC574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E32DB2-74E6-BD30-16BD-3C456F614227}"/>
              </a:ext>
            </a:extLst>
          </p:cNvPr>
          <p:cNvSpPr>
            <a:spLocks noGrp="1"/>
          </p:cNvSpPr>
          <p:nvPr>
            <p:ph type="dt" sz="half" idx="10"/>
          </p:nvPr>
        </p:nvSpPr>
        <p:spPr/>
        <p:txBody>
          <a:bodyPr/>
          <a:lstStyle/>
          <a:p>
            <a:fld id="{4932250B-85CF-3141-9A99-D72B7937149F}" type="datetimeFigureOut">
              <a:rPr lang="en-US" smtClean="0"/>
              <a:t>3/13/25</a:t>
            </a:fld>
            <a:endParaRPr lang="en-US"/>
          </a:p>
        </p:txBody>
      </p:sp>
      <p:sp>
        <p:nvSpPr>
          <p:cNvPr id="5" name="Footer Placeholder 4">
            <a:extLst>
              <a:ext uri="{FF2B5EF4-FFF2-40B4-BE49-F238E27FC236}">
                <a16:creationId xmlns:a16="http://schemas.microsoft.com/office/drawing/2014/main" id="{004C3E63-72A7-488D-1C3F-B693649D2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123B2-AF19-87BC-B945-B5AEBB58B64B}"/>
              </a:ext>
            </a:extLst>
          </p:cNvPr>
          <p:cNvSpPr>
            <a:spLocks noGrp="1"/>
          </p:cNvSpPr>
          <p:nvPr>
            <p:ph type="sldNum" sz="quarter" idx="12"/>
          </p:nvPr>
        </p:nvSpPr>
        <p:spPr/>
        <p:txBody>
          <a:bodyPr/>
          <a:lstStyle/>
          <a:p>
            <a:fld id="{771C4DC8-FC4D-5D4F-8C76-B289EE419DC5}" type="slidenum">
              <a:rPr lang="en-US" smtClean="0"/>
              <a:t>‹#›</a:t>
            </a:fld>
            <a:endParaRPr lang="en-US"/>
          </a:p>
        </p:txBody>
      </p:sp>
    </p:spTree>
    <p:extLst>
      <p:ext uri="{BB962C8B-B14F-4D97-AF65-F5344CB8AC3E}">
        <p14:creationId xmlns:p14="http://schemas.microsoft.com/office/powerpoint/2010/main" val="417846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0A02-71B5-668F-5790-6BE8B5072C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695E27-48AA-0303-4EA9-8EDA5888E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4984CB-1F6D-4DBE-9271-2A23FCDE4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249CA2-0B89-F8FF-69BD-A0885282D16C}"/>
              </a:ext>
            </a:extLst>
          </p:cNvPr>
          <p:cNvSpPr>
            <a:spLocks noGrp="1"/>
          </p:cNvSpPr>
          <p:nvPr>
            <p:ph type="dt" sz="half" idx="10"/>
          </p:nvPr>
        </p:nvSpPr>
        <p:spPr/>
        <p:txBody>
          <a:bodyPr/>
          <a:lstStyle/>
          <a:p>
            <a:fld id="{4932250B-85CF-3141-9A99-D72B7937149F}" type="datetimeFigureOut">
              <a:rPr lang="en-US" smtClean="0"/>
              <a:t>3/13/25</a:t>
            </a:fld>
            <a:endParaRPr lang="en-US"/>
          </a:p>
        </p:txBody>
      </p:sp>
      <p:sp>
        <p:nvSpPr>
          <p:cNvPr id="6" name="Footer Placeholder 5">
            <a:extLst>
              <a:ext uri="{FF2B5EF4-FFF2-40B4-BE49-F238E27FC236}">
                <a16:creationId xmlns:a16="http://schemas.microsoft.com/office/drawing/2014/main" id="{59DBFB52-2E25-931B-4A08-F3C21C72B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E538F-00BD-F336-BF61-5AE75FCE6AB8}"/>
              </a:ext>
            </a:extLst>
          </p:cNvPr>
          <p:cNvSpPr>
            <a:spLocks noGrp="1"/>
          </p:cNvSpPr>
          <p:nvPr>
            <p:ph type="sldNum" sz="quarter" idx="12"/>
          </p:nvPr>
        </p:nvSpPr>
        <p:spPr/>
        <p:txBody>
          <a:bodyPr/>
          <a:lstStyle/>
          <a:p>
            <a:fld id="{771C4DC8-FC4D-5D4F-8C76-B289EE419DC5}" type="slidenum">
              <a:rPr lang="en-US" smtClean="0"/>
              <a:t>‹#›</a:t>
            </a:fld>
            <a:endParaRPr lang="en-US"/>
          </a:p>
        </p:txBody>
      </p:sp>
    </p:spTree>
    <p:extLst>
      <p:ext uri="{BB962C8B-B14F-4D97-AF65-F5344CB8AC3E}">
        <p14:creationId xmlns:p14="http://schemas.microsoft.com/office/powerpoint/2010/main" val="287191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8AF0-B38C-0DEB-E172-8FEFC9866E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C7C467-43B0-0D05-7630-D7D42DAD0C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ED14ED-DFD7-40A5-720B-E107350BF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8AC1F0-24AD-DCE1-84F7-FFA5490B6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DCB64B-2278-8349-4A88-5B15F84EA2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A59231-ADB1-7E75-9DEB-EF6E2992D2E3}"/>
              </a:ext>
            </a:extLst>
          </p:cNvPr>
          <p:cNvSpPr>
            <a:spLocks noGrp="1"/>
          </p:cNvSpPr>
          <p:nvPr>
            <p:ph type="dt" sz="half" idx="10"/>
          </p:nvPr>
        </p:nvSpPr>
        <p:spPr/>
        <p:txBody>
          <a:bodyPr/>
          <a:lstStyle/>
          <a:p>
            <a:fld id="{4932250B-85CF-3141-9A99-D72B7937149F}" type="datetimeFigureOut">
              <a:rPr lang="en-US" smtClean="0"/>
              <a:t>3/13/25</a:t>
            </a:fld>
            <a:endParaRPr lang="en-US"/>
          </a:p>
        </p:txBody>
      </p:sp>
      <p:sp>
        <p:nvSpPr>
          <p:cNvPr id="8" name="Footer Placeholder 7">
            <a:extLst>
              <a:ext uri="{FF2B5EF4-FFF2-40B4-BE49-F238E27FC236}">
                <a16:creationId xmlns:a16="http://schemas.microsoft.com/office/drawing/2014/main" id="{3F93669D-C826-76CF-8E66-407948083B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E65BAF-9300-8492-BE40-CD81F79F5D54}"/>
              </a:ext>
            </a:extLst>
          </p:cNvPr>
          <p:cNvSpPr>
            <a:spLocks noGrp="1"/>
          </p:cNvSpPr>
          <p:nvPr>
            <p:ph type="sldNum" sz="quarter" idx="12"/>
          </p:nvPr>
        </p:nvSpPr>
        <p:spPr/>
        <p:txBody>
          <a:bodyPr/>
          <a:lstStyle/>
          <a:p>
            <a:fld id="{771C4DC8-FC4D-5D4F-8C76-B289EE419DC5}" type="slidenum">
              <a:rPr lang="en-US" smtClean="0"/>
              <a:t>‹#›</a:t>
            </a:fld>
            <a:endParaRPr lang="en-US"/>
          </a:p>
        </p:txBody>
      </p:sp>
    </p:spTree>
    <p:extLst>
      <p:ext uri="{BB962C8B-B14F-4D97-AF65-F5344CB8AC3E}">
        <p14:creationId xmlns:p14="http://schemas.microsoft.com/office/powerpoint/2010/main" val="74642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B1D9-ED44-3EB4-63FB-228E1CFDFD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EDAACC-0BAD-963B-94BC-CF63E875D04A}"/>
              </a:ext>
            </a:extLst>
          </p:cNvPr>
          <p:cNvSpPr>
            <a:spLocks noGrp="1"/>
          </p:cNvSpPr>
          <p:nvPr>
            <p:ph type="dt" sz="half" idx="10"/>
          </p:nvPr>
        </p:nvSpPr>
        <p:spPr/>
        <p:txBody>
          <a:bodyPr/>
          <a:lstStyle/>
          <a:p>
            <a:fld id="{4932250B-85CF-3141-9A99-D72B7937149F}" type="datetimeFigureOut">
              <a:rPr lang="en-US" smtClean="0"/>
              <a:t>3/13/25</a:t>
            </a:fld>
            <a:endParaRPr lang="en-US"/>
          </a:p>
        </p:txBody>
      </p:sp>
      <p:sp>
        <p:nvSpPr>
          <p:cNvPr id="4" name="Footer Placeholder 3">
            <a:extLst>
              <a:ext uri="{FF2B5EF4-FFF2-40B4-BE49-F238E27FC236}">
                <a16:creationId xmlns:a16="http://schemas.microsoft.com/office/drawing/2014/main" id="{E43A16FF-0D57-A6B3-96F1-2F1B94EBF1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F45A27-13B7-1D12-CB4C-9384B2089BC1}"/>
              </a:ext>
            </a:extLst>
          </p:cNvPr>
          <p:cNvSpPr>
            <a:spLocks noGrp="1"/>
          </p:cNvSpPr>
          <p:nvPr>
            <p:ph type="sldNum" sz="quarter" idx="12"/>
          </p:nvPr>
        </p:nvSpPr>
        <p:spPr/>
        <p:txBody>
          <a:bodyPr/>
          <a:lstStyle/>
          <a:p>
            <a:fld id="{771C4DC8-FC4D-5D4F-8C76-B289EE419DC5}" type="slidenum">
              <a:rPr lang="en-US" smtClean="0"/>
              <a:t>‹#›</a:t>
            </a:fld>
            <a:endParaRPr lang="en-US"/>
          </a:p>
        </p:txBody>
      </p:sp>
    </p:spTree>
    <p:extLst>
      <p:ext uri="{BB962C8B-B14F-4D97-AF65-F5344CB8AC3E}">
        <p14:creationId xmlns:p14="http://schemas.microsoft.com/office/powerpoint/2010/main" val="153703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11A76-C048-6480-150B-BDFD046ADC56}"/>
              </a:ext>
            </a:extLst>
          </p:cNvPr>
          <p:cNvSpPr>
            <a:spLocks noGrp="1"/>
          </p:cNvSpPr>
          <p:nvPr>
            <p:ph type="dt" sz="half" idx="10"/>
          </p:nvPr>
        </p:nvSpPr>
        <p:spPr/>
        <p:txBody>
          <a:bodyPr/>
          <a:lstStyle/>
          <a:p>
            <a:fld id="{4932250B-85CF-3141-9A99-D72B7937149F}" type="datetimeFigureOut">
              <a:rPr lang="en-US" smtClean="0"/>
              <a:t>3/13/25</a:t>
            </a:fld>
            <a:endParaRPr lang="en-US"/>
          </a:p>
        </p:txBody>
      </p:sp>
      <p:sp>
        <p:nvSpPr>
          <p:cNvPr id="3" name="Footer Placeholder 2">
            <a:extLst>
              <a:ext uri="{FF2B5EF4-FFF2-40B4-BE49-F238E27FC236}">
                <a16:creationId xmlns:a16="http://schemas.microsoft.com/office/drawing/2014/main" id="{99C3800F-24E1-F57D-5700-0DED0A2A7D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C7572D-ABF3-221F-58CA-8E3F5522AE29}"/>
              </a:ext>
            </a:extLst>
          </p:cNvPr>
          <p:cNvSpPr>
            <a:spLocks noGrp="1"/>
          </p:cNvSpPr>
          <p:nvPr>
            <p:ph type="sldNum" sz="quarter" idx="12"/>
          </p:nvPr>
        </p:nvSpPr>
        <p:spPr/>
        <p:txBody>
          <a:bodyPr/>
          <a:lstStyle/>
          <a:p>
            <a:fld id="{771C4DC8-FC4D-5D4F-8C76-B289EE419DC5}" type="slidenum">
              <a:rPr lang="en-US" smtClean="0"/>
              <a:t>‹#›</a:t>
            </a:fld>
            <a:endParaRPr lang="en-US"/>
          </a:p>
        </p:txBody>
      </p:sp>
    </p:spTree>
    <p:extLst>
      <p:ext uri="{BB962C8B-B14F-4D97-AF65-F5344CB8AC3E}">
        <p14:creationId xmlns:p14="http://schemas.microsoft.com/office/powerpoint/2010/main" val="335019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D965-FC0E-729C-B958-5D4E4028BF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248BE9-4330-0235-BF3D-B8CAFE46F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A6F0B5-CA09-5074-DF27-02BB6A55E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C0E12C-2D7C-D6E7-C07A-4E99EB133906}"/>
              </a:ext>
            </a:extLst>
          </p:cNvPr>
          <p:cNvSpPr>
            <a:spLocks noGrp="1"/>
          </p:cNvSpPr>
          <p:nvPr>
            <p:ph type="dt" sz="half" idx="10"/>
          </p:nvPr>
        </p:nvSpPr>
        <p:spPr/>
        <p:txBody>
          <a:bodyPr/>
          <a:lstStyle/>
          <a:p>
            <a:fld id="{4932250B-85CF-3141-9A99-D72B7937149F}" type="datetimeFigureOut">
              <a:rPr lang="en-US" smtClean="0"/>
              <a:t>3/13/25</a:t>
            </a:fld>
            <a:endParaRPr lang="en-US"/>
          </a:p>
        </p:txBody>
      </p:sp>
      <p:sp>
        <p:nvSpPr>
          <p:cNvPr id="6" name="Footer Placeholder 5">
            <a:extLst>
              <a:ext uri="{FF2B5EF4-FFF2-40B4-BE49-F238E27FC236}">
                <a16:creationId xmlns:a16="http://schemas.microsoft.com/office/drawing/2014/main" id="{7F679F36-2979-29D9-390E-96389B0DF0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33D17-1A8E-04D5-7D30-53F330581C74}"/>
              </a:ext>
            </a:extLst>
          </p:cNvPr>
          <p:cNvSpPr>
            <a:spLocks noGrp="1"/>
          </p:cNvSpPr>
          <p:nvPr>
            <p:ph type="sldNum" sz="quarter" idx="12"/>
          </p:nvPr>
        </p:nvSpPr>
        <p:spPr/>
        <p:txBody>
          <a:bodyPr/>
          <a:lstStyle/>
          <a:p>
            <a:fld id="{771C4DC8-FC4D-5D4F-8C76-B289EE419DC5}" type="slidenum">
              <a:rPr lang="en-US" smtClean="0"/>
              <a:t>‹#›</a:t>
            </a:fld>
            <a:endParaRPr lang="en-US"/>
          </a:p>
        </p:txBody>
      </p:sp>
    </p:spTree>
    <p:extLst>
      <p:ext uri="{BB962C8B-B14F-4D97-AF65-F5344CB8AC3E}">
        <p14:creationId xmlns:p14="http://schemas.microsoft.com/office/powerpoint/2010/main" val="128364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D76E-1AD1-02B7-5C26-D85C430F5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8501B-005E-75DB-EAA0-C3A7AB613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ECFCCC-FA51-7998-C225-666F09108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F7EE0-09D2-B957-EF10-70C6C7CE4F95}"/>
              </a:ext>
            </a:extLst>
          </p:cNvPr>
          <p:cNvSpPr>
            <a:spLocks noGrp="1"/>
          </p:cNvSpPr>
          <p:nvPr>
            <p:ph type="dt" sz="half" idx="10"/>
          </p:nvPr>
        </p:nvSpPr>
        <p:spPr/>
        <p:txBody>
          <a:bodyPr/>
          <a:lstStyle/>
          <a:p>
            <a:fld id="{4932250B-85CF-3141-9A99-D72B7937149F}" type="datetimeFigureOut">
              <a:rPr lang="en-US" smtClean="0"/>
              <a:t>3/13/25</a:t>
            </a:fld>
            <a:endParaRPr lang="en-US"/>
          </a:p>
        </p:txBody>
      </p:sp>
      <p:sp>
        <p:nvSpPr>
          <p:cNvPr id="6" name="Footer Placeholder 5">
            <a:extLst>
              <a:ext uri="{FF2B5EF4-FFF2-40B4-BE49-F238E27FC236}">
                <a16:creationId xmlns:a16="http://schemas.microsoft.com/office/drawing/2014/main" id="{EA7611BF-1438-9111-CD54-3A394E5BA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C2F8D-973A-8E74-E5CC-0C7B916B68AB}"/>
              </a:ext>
            </a:extLst>
          </p:cNvPr>
          <p:cNvSpPr>
            <a:spLocks noGrp="1"/>
          </p:cNvSpPr>
          <p:nvPr>
            <p:ph type="sldNum" sz="quarter" idx="12"/>
          </p:nvPr>
        </p:nvSpPr>
        <p:spPr/>
        <p:txBody>
          <a:bodyPr/>
          <a:lstStyle/>
          <a:p>
            <a:fld id="{771C4DC8-FC4D-5D4F-8C76-B289EE419DC5}" type="slidenum">
              <a:rPr lang="en-US" smtClean="0"/>
              <a:t>‹#›</a:t>
            </a:fld>
            <a:endParaRPr lang="en-US"/>
          </a:p>
        </p:txBody>
      </p:sp>
    </p:spTree>
    <p:extLst>
      <p:ext uri="{BB962C8B-B14F-4D97-AF65-F5344CB8AC3E}">
        <p14:creationId xmlns:p14="http://schemas.microsoft.com/office/powerpoint/2010/main" val="40365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A4818-AE88-4C24-7704-F513ECC4A4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D73A0F-C8B1-AD4A-3F75-04F52C11B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6D654-4646-BDF7-B162-4EEAE431B3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32250B-85CF-3141-9A99-D72B7937149F}" type="datetimeFigureOut">
              <a:rPr lang="en-US" smtClean="0"/>
              <a:t>3/13/25</a:t>
            </a:fld>
            <a:endParaRPr lang="en-US"/>
          </a:p>
        </p:txBody>
      </p:sp>
      <p:sp>
        <p:nvSpPr>
          <p:cNvPr id="5" name="Footer Placeholder 4">
            <a:extLst>
              <a:ext uri="{FF2B5EF4-FFF2-40B4-BE49-F238E27FC236}">
                <a16:creationId xmlns:a16="http://schemas.microsoft.com/office/drawing/2014/main" id="{85A0F0B7-CB16-01A6-784A-6080BF36D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E906701-2449-3B9B-F808-6158234451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1C4DC8-FC4D-5D4F-8C76-B289EE419DC5}" type="slidenum">
              <a:rPr lang="en-US" smtClean="0"/>
              <a:t>‹#›</a:t>
            </a:fld>
            <a:endParaRPr lang="en-US"/>
          </a:p>
        </p:txBody>
      </p:sp>
    </p:spTree>
    <p:extLst>
      <p:ext uri="{BB962C8B-B14F-4D97-AF65-F5344CB8AC3E}">
        <p14:creationId xmlns:p14="http://schemas.microsoft.com/office/powerpoint/2010/main" val="2506330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ustomerservice@idimages.com" TargetMode="External"/><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www.idimage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mailto:customerservice@idimages.com" TargetMode="External"/><Relationship Id="rId2" Type="http://schemas.openxmlformats.org/officeDocument/2006/relationships/image" Target="../media/image25.jpeg"/><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hyperlink" Target="http://www.idimag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ag of coffee on a table&#10;&#10;Description automatically generated">
            <a:extLst>
              <a:ext uri="{FF2B5EF4-FFF2-40B4-BE49-F238E27FC236}">
                <a16:creationId xmlns:a16="http://schemas.microsoft.com/office/drawing/2014/main" id="{52F1837E-2CEA-34E3-A1B4-F683CF879FE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Rectangle 3"/>
          <p:cNvSpPr/>
          <p:nvPr/>
        </p:nvSpPr>
        <p:spPr>
          <a:xfrm>
            <a:off x="-1" y="0"/>
            <a:ext cx="12192000" cy="6858000"/>
          </a:xfrm>
          <a:prstGeom prst="rect">
            <a:avLst/>
          </a:prstGeom>
          <a:gradFill flip="none" rotWithShape="1">
            <a:gsLst>
              <a:gs pos="100000">
                <a:srgbClr val="2D5535">
                  <a:alpha val="58765"/>
                </a:srgbClr>
              </a:gs>
              <a:gs pos="82000">
                <a:srgbClr val="34773C">
                  <a:alpha val="68074"/>
                </a:srgb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07221" y="2437152"/>
            <a:ext cx="10177553" cy="2308324"/>
          </a:xfrm>
          <a:prstGeom prst="rect">
            <a:avLst/>
          </a:prstGeom>
          <a:noFill/>
        </p:spPr>
        <p:txBody>
          <a:bodyPr wrap="square" lIns="91440" tIns="45720" rIns="91440" bIns="45720" rtlCol="0" anchor="t">
            <a:spAutoFit/>
          </a:bodyPr>
          <a:lstStyle/>
          <a:p>
            <a:pPr algn="ctr"/>
            <a:r>
              <a:rPr lang="en-US" sz="7200" dirty="0">
                <a:solidFill>
                  <a:schemeClr val="bg1"/>
                </a:solidFill>
                <a:latin typeface="Montserrat SemiBold"/>
              </a:rPr>
              <a:t>Labels 101:</a:t>
            </a:r>
          </a:p>
          <a:p>
            <a:pPr algn="ctr"/>
            <a:r>
              <a:rPr lang="en-US" sz="7200" dirty="0">
                <a:solidFill>
                  <a:schemeClr val="bg1"/>
                </a:solidFill>
                <a:latin typeface="Montserrat SemiBold"/>
              </a:rPr>
              <a:t>Label Components</a:t>
            </a:r>
          </a:p>
        </p:txBody>
      </p:sp>
      <p:sp>
        <p:nvSpPr>
          <p:cNvPr id="12" name="TextBox 11"/>
          <p:cNvSpPr txBox="1"/>
          <p:nvPr/>
        </p:nvSpPr>
        <p:spPr>
          <a:xfrm>
            <a:off x="3614055" y="5189365"/>
            <a:ext cx="4963886" cy="954107"/>
          </a:xfrm>
          <a:prstGeom prst="rect">
            <a:avLst/>
          </a:prstGeom>
          <a:noFill/>
        </p:spPr>
        <p:txBody>
          <a:bodyPr wrap="square" rtlCol="0">
            <a:spAutoFit/>
          </a:bodyPr>
          <a:lstStyle/>
          <a:p>
            <a:pPr algn="ctr">
              <a:spcBef>
                <a:spcPct val="0"/>
              </a:spcBef>
              <a:buFontTx/>
              <a:buNone/>
            </a:pPr>
            <a:r>
              <a:rPr lang="en-US" altLang="en-US" sz="1400" spc="300">
                <a:solidFill>
                  <a:schemeClr val="bg1"/>
                </a:solidFill>
                <a:latin typeface="Roboto" panose="02000000000000000000" pitchFamily="2" charset="0"/>
                <a:ea typeface="Roboto" panose="02000000000000000000" pitchFamily="2" charset="0"/>
              </a:rPr>
              <a:t>866.516.7300</a:t>
            </a:r>
          </a:p>
          <a:p>
            <a:pPr algn="ctr">
              <a:spcBef>
                <a:spcPct val="0"/>
              </a:spcBef>
              <a:buFontTx/>
              <a:buNone/>
            </a:pPr>
            <a:r>
              <a:rPr lang="en-US" altLang="en-US" sz="1400" spc="300">
                <a:solidFill>
                  <a:schemeClr val="bg1"/>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customerservice@idimages.com</a:t>
            </a:r>
            <a:r>
              <a:rPr lang="en-US" altLang="en-US" sz="1400" spc="300">
                <a:solidFill>
                  <a:schemeClr val="bg1"/>
                </a:solidFill>
                <a:latin typeface="Roboto" panose="02000000000000000000" pitchFamily="2" charset="0"/>
                <a:ea typeface="Roboto" panose="02000000000000000000" pitchFamily="2" charset="0"/>
              </a:rPr>
              <a:t> </a:t>
            </a:r>
          </a:p>
          <a:p>
            <a:pPr algn="ctr">
              <a:spcBef>
                <a:spcPct val="0"/>
              </a:spcBef>
              <a:buFontTx/>
              <a:buNone/>
            </a:pPr>
            <a:r>
              <a:rPr lang="en-US" altLang="en-US" sz="1400" spc="300">
                <a:solidFill>
                  <a:schemeClr val="bg1"/>
                </a:solidFill>
                <a:latin typeface="Roboto" panose="02000000000000000000" pitchFamily="2" charset="0"/>
                <a:ea typeface="Roboto" panose="02000000000000000000" pitchFamily="2" charset="0"/>
              </a:rPr>
              <a:t> </a:t>
            </a:r>
            <a:r>
              <a:rPr lang="en-US" altLang="en-US" sz="1400" spc="300">
                <a:solidFill>
                  <a:schemeClr val="bg1"/>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www.idimages.com</a:t>
            </a:r>
            <a:endParaRPr lang="en-US" altLang="en-US" sz="1400" spc="300">
              <a:solidFill>
                <a:schemeClr val="bg1"/>
              </a:solidFill>
              <a:latin typeface="Roboto" panose="02000000000000000000" pitchFamily="2" charset="0"/>
              <a:ea typeface="Roboto" panose="02000000000000000000" pitchFamily="2" charset="0"/>
            </a:endParaRPr>
          </a:p>
          <a:p>
            <a:pPr algn="ctr"/>
            <a:endParaRPr lang="en-US" sz="1400" spc="300">
              <a:solidFill>
                <a:schemeClr val="bg1"/>
              </a:solidFill>
              <a:latin typeface="Roboto" panose="02000000000000000000" pitchFamily="2" charset="0"/>
              <a:ea typeface="Roboto" panose="02000000000000000000" pitchFamily="2" charset="0"/>
            </a:endParaRPr>
          </a:p>
        </p:txBody>
      </p:sp>
      <p:pic>
        <p:nvPicPr>
          <p:cNvPr id="14" name="Picture 13" descr="A black background with white text&#10;&#10;Description automatically generated">
            <a:extLst>
              <a:ext uri="{FF2B5EF4-FFF2-40B4-BE49-F238E27FC236}">
                <a16:creationId xmlns:a16="http://schemas.microsoft.com/office/drawing/2014/main" id="{CF225379-9D38-430A-B0EB-5AB7D35E38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99346" y="1327713"/>
            <a:ext cx="3993306" cy="665551"/>
          </a:xfrm>
          <a:prstGeom prst="rect">
            <a:avLst/>
          </a:prstGeom>
        </p:spPr>
      </p:pic>
    </p:spTree>
    <p:extLst>
      <p:ext uri="{BB962C8B-B14F-4D97-AF65-F5344CB8AC3E}">
        <p14:creationId xmlns:p14="http://schemas.microsoft.com/office/powerpoint/2010/main" val="377734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BADC5-AE0C-87EB-9533-8A449C49ED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C5529F1-7C3E-5E12-2F95-A2DF3CB4E44B}"/>
              </a:ext>
            </a:extLst>
          </p:cNvPr>
          <p:cNvSpPr/>
          <p:nvPr/>
        </p:nvSpPr>
        <p:spPr>
          <a:xfrm>
            <a:off x="2400300" y="2997200"/>
            <a:ext cx="3695700" cy="3860800"/>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19" descr="Close-up of a label on a product&#10;&#10;Description automatically generated">
            <a:extLst>
              <a:ext uri="{FF2B5EF4-FFF2-40B4-BE49-F238E27FC236}">
                <a16:creationId xmlns:a16="http://schemas.microsoft.com/office/drawing/2014/main" id="{069883B2-268D-5D7B-1FC5-01B9C0A2436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E2F5B77A-F112-6326-2B81-76C8C354998A}"/>
              </a:ext>
            </a:extLst>
          </p:cNvPr>
          <p:cNvSpPr txBox="1"/>
          <p:nvPr/>
        </p:nvSpPr>
        <p:spPr>
          <a:xfrm>
            <a:off x="6747138" y="2748401"/>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Laser</a:t>
            </a:r>
          </a:p>
        </p:txBody>
      </p:sp>
      <p:sp>
        <p:nvSpPr>
          <p:cNvPr id="6" name="TextBox 5">
            <a:extLst>
              <a:ext uri="{FF2B5EF4-FFF2-40B4-BE49-F238E27FC236}">
                <a16:creationId xmlns:a16="http://schemas.microsoft.com/office/drawing/2014/main" id="{D43BB6BE-D269-5104-6B03-636BC91C5495}"/>
              </a:ext>
            </a:extLst>
          </p:cNvPr>
          <p:cNvSpPr txBox="1"/>
          <p:nvPr/>
        </p:nvSpPr>
        <p:spPr>
          <a:xfrm>
            <a:off x="6747138" y="3138714"/>
            <a:ext cx="4513943" cy="1973874"/>
          </a:xfrm>
          <a:prstGeom prst="rect">
            <a:avLst/>
          </a:prstGeom>
          <a:noFill/>
        </p:spPr>
        <p:txBody>
          <a:bodyPr wrap="square" rtlCol="0">
            <a:spAutoFit/>
          </a:bodyPr>
          <a:lstStyle/>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Paper material that uses heat and pressure to fuse a powered toner or “ink” to the material on which user is printing  .</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High-resolution printing, and prime labels – primarily for consumer products/promotions.</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Equipment ranges from inexpensive desktop to very expensive high speed.</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Suitable for bar codes.</a:t>
            </a:r>
          </a:p>
        </p:txBody>
      </p:sp>
      <p:sp>
        <p:nvSpPr>
          <p:cNvPr id="7" name="TextBox 6">
            <a:extLst>
              <a:ext uri="{FF2B5EF4-FFF2-40B4-BE49-F238E27FC236}">
                <a16:creationId xmlns:a16="http://schemas.microsoft.com/office/drawing/2014/main" id="{858CC4E5-EE45-0086-8246-C0CD2FAD3862}"/>
              </a:ext>
            </a:extLst>
          </p:cNvPr>
          <p:cNvSpPr txBox="1"/>
          <p:nvPr/>
        </p:nvSpPr>
        <p:spPr>
          <a:xfrm>
            <a:off x="6096000" y="1399659"/>
            <a:ext cx="5109030" cy="1077218"/>
          </a:xfrm>
          <a:prstGeom prst="rect">
            <a:avLst/>
          </a:prstGeom>
          <a:noFill/>
        </p:spPr>
        <p:txBody>
          <a:bodyPr wrap="square" rtlCol="0">
            <a:spAutoFit/>
          </a:bodyPr>
          <a:lstStyle/>
          <a:p>
            <a:r>
              <a:rPr lang="en-US" sz="3200" dirty="0">
                <a:latin typeface="Montserrat SemiBold" panose="00000700000000000000" pitchFamily="2" charset="0"/>
              </a:rPr>
              <a:t>Primary Paper</a:t>
            </a:r>
          </a:p>
          <a:p>
            <a:r>
              <a:rPr lang="en-US" sz="3200" dirty="0">
                <a:solidFill>
                  <a:srgbClr val="2D5535"/>
                </a:solidFill>
                <a:latin typeface="Montserrat SemiBold" panose="00000700000000000000" pitchFamily="2" charset="0"/>
              </a:rPr>
              <a:t>Label Face Stocks</a:t>
            </a:r>
          </a:p>
        </p:txBody>
      </p:sp>
      <p:pic>
        <p:nvPicPr>
          <p:cNvPr id="2" name="Picture 1" descr="A green and black check mark&#10;&#10;AI-generated content may be incorrect.">
            <a:extLst>
              <a:ext uri="{FF2B5EF4-FFF2-40B4-BE49-F238E27FC236}">
                <a16:creationId xmlns:a16="http://schemas.microsoft.com/office/drawing/2014/main" id="{867EEE4A-7573-17DE-9036-DEE5F0F78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5003" y="452646"/>
            <a:ext cx="495348" cy="304853"/>
          </a:xfrm>
          <a:prstGeom prst="rect">
            <a:avLst/>
          </a:prstGeom>
        </p:spPr>
      </p:pic>
    </p:spTree>
    <p:extLst>
      <p:ext uri="{BB962C8B-B14F-4D97-AF65-F5344CB8AC3E}">
        <p14:creationId xmlns:p14="http://schemas.microsoft.com/office/powerpoint/2010/main" val="288445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E6D53-5F1F-DD9B-E53F-EBDA86C6687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DA05913-A221-EBF3-3AF1-06DDA7FEBD8E}"/>
              </a:ext>
            </a:extLst>
          </p:cNvPr>
          <p:cNvSpPr/>
          <p:nvPr/>
        </p:nvSpPr>
        <p:spPr>
          <a:xfrm>
            <a:off x="7547429" y="1"/>
            <a:ext cx="2888342" cy="4891314"/>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descr="A group of cans of soda&#10;&#10;Description automatically generated">
            <a:extLst>
              <a:ext uri="{FF2B5EF4-FFF2-40B4-BE49-F238E27FC236}">
                <a16:creationId xmlns:a16="http://schemas.microsoft.com/office/drawing/2014/main" id="{9BACBE03-4274-4C39-26FF-EE670C22DD5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B60C8B14-A103-2B86-FB34-0A9E6454B962}"/>
              </a:ext>
            </a:extLst>
          </p:cNvPr>
          <p:cNvSpPr txBox="1"/>
          <p:nvPr/>
        </p:nvSpPr>
        <p:spPr>
          <a:xfrm>
            <a:off x="1023297" y="4851763"/>
            <a:ext cx="2614988" cy="867930"/>
          </a:xfrm>
          <a:prstGeom prst="rect">
            <a:avLst/>
          </a:prstGeom>
          <a:noFill/>
        </p:spPr>
        <p:txBody>
          <a:bodyPr wrap="square" rtlCol="0">
            <a:spAutoFit/>
          </a:bodyPr>
          <a:lstStyle/>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Durability</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Environmental resistance</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Increased strength</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Tear resistance </a:t>
            </a:r>
          </a:p>
        </p:txBody>
      </p:sp>
      <p:sp>
        <p:nvSpPr>
          <p:cNvPr id="4" name="TextBox 3">
            <a:extLst>
              <a:ext uri="{FF2B5EF4-FFF2-40B4-BE49-F238E27FC236}">
                <a16:creationId xmlns:a16="http://schemas.microsoft.com/office/drawing/2014/main" id="{351E3347-BC8F-D949-25D5-F086411BDFA2}"/>
              </a:ext>
            </a:extLst>
          </p:cNvPr>
          <p:cNvSpPr txBox="1"/>
          <p:nvPr/>
        </p:nvSpPr>
        <p:spPr>
          <a:xfrm>
            <a:off x="1023297" y="4467372"/>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Primary Benefits</a:t>
            </a:r>
          </a:p>
        </p:txBody>
      </p:sp>
      <p:sp>
        <p:nvSpPr>
          <p:cNvPr id="5" name="TextBox 4">
            <a:extLst>
              <a:ext uri="{FF2B5EF4-FFF2-40B4-BE49-F238E27FC236}">
                <a16:creationId xmlns:a16="http://schemas.microsoft.com/office/drawing/2014/main" id="{F1491A70-3EDE-8AE1-0197-868E01B4A2CB}"/>
              </a:ext>
            </a:extLst>
          </p:cNvPr>
          <p:cNvSpPr txBox="1"/>
          <p:nvPr/>
        </p:nvSpPr>
        <p:spPr>
          <a:xfrm>
            <a:off x="4099720" y="4851763"/>
            <a:ext cx="2614988" cy="1287532"/>
          </a:xfrm>
          <a:prstGeom prst="rect">
            <a:avLst/>
          </a:prstGeom>
          <a:noFill/>
        </p:spPr>
        <p:txBody>
          <a:bodyPr wrap="square" rtlCol="0">
            <a:spAutoFit/>
          </a:bodyPr>
          <a:lstStyle/>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Top-coated BOPP</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Polypropylene</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Polyethylene</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Vinyl</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Polyester</a:t>
            </a:r>
          </a:p>
          <a:p>
            <a:pPr algn="just">
              <a:lnSpc>
                <a:spcPct val="150000"/>
              </a:lnSpc>
            </a:pPr>
            <a:endParaRPr lang="en-ID" sz="11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3C5A820B-272B-4C9B-2310-B02BFE68274A}"/>
              </a:ext>
            </a:extLst>
          </p:cNvPr>
          <p:cNvSpPr txBox="1"/>
          <p:nvPr/>
        </p:nvSpPr>
        <p:spPr>
          <a:xfrm>
            <a:off x="4099720" y="4467372"/>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Primary Films</a:t>
            </a:r>
          </a:p>
        </p:txBody>
      </p:sp>
      <p:sp>
        <p:nvSpPr>
          <p:cNvPr id="9" name="TextBox 8">
            <a:extLst>
              <a:ext uri="{FF2B5EF4-FFF2-40B4-BE49-F238E27FC236}">
                <a16:creationId xmlns:a16="http://schemas.microsoft.com/office/drawing/2014/main" id="{12EECC02-F208-EE22-5E7C-E2C8BFB17131}"/>
              </a:ext>
            </a:extLst>
          </p:cNvPr>
          <p:cNvSpPr txBox="1"/>
          <p:nvPr/>
        </p:nvSpPr>
        <p:spPr>
          <a:xfrm>
            <a:off x="1037811" y="2722394"/>
            <a:ext cx="5691411" cy="1255728"/>
          </a:xfrm>
          <a:prstGeom prst="rect">
            <a:avLst/>
          </a:prstGeom>
          <a:noFill/>
        </p:spPr>
        <p:txBody>
          <a:bodyPr wrap="square" rtlCol="0">
            <a:spAutoFit/>
          </a:bodyPr>
          <a:lstStyle/>
          <a:p>
            <a:pPr eaLnBrk="1" hangingPunct="1">
              <a:lnSpc>
                <a:spcPct val="90000"/>
              </a:lnSpc>
              <a:buClr>
                <a:schemeClr val="tx1"/>
              </a:buClr>
              <a:buFont typeface="Wingdings" pitchFamily="2" charset="2"/>
              <a:buNone/>
            </a:pPr>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Variable Information Printing </a:t>
            </a: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film media is available for thermal transfer, direct thermal, laser and inkjet printing technologies  </a:t>
            </a:r>
          </a:p>
          <a:p>
            <a:pPr eaLnBrk="1" hangingPunct="1">
              <a:lnSpc>
                <a:spcPct val="90000"/>
              </a:lnSpc>
              <a:buClr>
                <a:schemeClr val="tx1"/>
              </a:buClr>
              <a:buFont typeface="Wingdings" pitchFamily="2" charset="2"/>
              <a:buChar char="§"/>
            </a:pPr>
            <a:endPar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Film label face stocks provide far greater durability than that of paper labels and are used in a wide range of markets including industrial, retail, food and healthcare to name a few. </a:t>
            </a:r>
          </a:p>
        </p:txBody>
      </p:sp>
      <p:sp>
        <p:nvSpPr>
          <p:cNvPr id="10" name="TextBox 9">
            <a:extLst>
              <a:ext uri="{FF2B5EF4-FFF2-40B4-BE49-F238E27FC236}">
                <a16:creationId xmlns:a16="http://schemas.microsoft.com/office/drawing/2014/main" id="{A4C4A94B-BC34-373B-1D23-1F6097082587}"/>
              </a:ext>
            </a:extLst>
          </p:cNvPr>
          <p:cNvSpPr txBox="1"/>
          <p:nvPr/>
        </p:nvSpPr>
        <p:spPr>
          <a:xfrm>
            <a:off x="1037811" y="1349827"/>
            <a:ext cx="5109030" cy="1077218"/>
          </a:xfrm>
          <a:prstGeom prst="rect">
            <a:avLst/>
          </a:prstGeom>
          <a:noFill/>
        </p:spPr>
        <p:txBody>
          <a:bodyPr wrap="square" rtlCol="0">
            <a:spAutoFit/>
          </a:bodyPr>
          <a:lstStyle/>
          <a:p>
            <a:r>
              <a:rPr lang="en-US" sz="3200" dirty="0">
                <a:latin typeface="Montserrat SemiBold" panose="00000700000000000000" pitchFamily="2" charset="0"/>
              </a:rPr>
              <a:t>Variable Information Printing </a:t>
            </a:r>
            <a:r>
              <a:rPr lang="en-US" sz="3200" dirty="0">
                <a:solidFill>
                  <a:srgbClr val="2D5535"/>
                </a:solidFill>
                <a:latin typeface="Montserrat SemiBold" panose="00000700000000000000" pitchFamily="2" charset="0"/>
              </a:rPr>
              <a:t>Film Media</a:t>
            </a:r>
          </a:p>
        </p:txBody>
      </p:sp>
      <p:pic>
        <p:nvPicPr>
          <p:cNvPr id="2" name="Picture 1" descr="A green and black check mark&#10;&#10;AI-generated content may be incorrect.">
            <a:extLst>
              <a:ext uri="{FF2B5EF4-FFF2-40B4-BE49-F238E27FC236}">
                <a16:creationId xmlns:a16="http://schemas.microsoft.com/office/drawing/2014/main" id="{53471040-EB5B-3269-AAD5-E6BC49E87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11" y="380973"/>
            <a:ext cx="495348" cy="304853"/>
          </a:xfrm>
          <a:prstGeom prst="rect">
            <a:avLst/>
          </a:prstGeom>
        </p:spPr>
      </p:pic>
    </p:spTree>
    <p:extLst>
      <p:ext uri="{BB962C8B-B14F-4D97-AF65-F5344CB8AC3E}">
        <p14:creationId xmlns:p14="http://schemas.microsoft.com/office/powerpoint/2010/main" val="20133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A1595-24C8-AC31-50E6-A6687A10459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2BF36C7-3D86-194F-0743-03C1F5590025}"/>
              </a:ext>
            </a:extLst>
          </p:cNvPr>
          <p:cNvSpPr txBox="1"/>
          <p:nvPr/>
        </p:nvSpPr>
        <p:spPr>
          <a:xfrm>
            <a:off x="5347748" y="2433706"/>
            <a:ext cx="2562536" cy="2167773"/>
          </a:xfrm>
          <a:prstGeom prst="rect">
            <a:avLst/>
          </a:prstGeom>
          <a:noFill/>
        </p:spPr>
        <p:txBody>
          <a:bodyPr wrap="square" rtlCol="0">
            <a:spAutoFit/>
          </a:bodyPr>
          <a:lstStyle/>
          <a:p>
            <a:pPr marL="171450" indent="-171450" eaLnBrk="1" hangingPunct="1">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Increased strength &amp; environmental resistance. </a:t>
            </a:r>
          </a:p>
          <a:p>
            <a:pPr marL="171450" indent="-171450" eaLnBrk="1" hangingPunct="1">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Used in box/carton labeling (food processing - poultry --unique in that poultry plants kill to packaging in one plant),</a:t>
            </a:r>
          </a:p>
          <a:p>
            <a:pPr marL="171450" indent="-171450" eaLnBrk="1" hangingPunct="1">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Baggage tags/ski lift</a:t>
            </a:r>
          </a:p>
          <a:p>
            <a:pPr marL="171450" indent="-171450" eaLnBrk="1" hangingPunct="1">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Limited shelf marking</a:t>
            </a:r>
          </a:p>
        </p:txBody>
      </p:sp>
      <p:sp>
        <p:nvSpPr>
          <p:cNvPr id="7" name="TextBox 6">
            <a:extLst>
              <a:ext uri="{FF2B5EF4-FFF2-40B4-BE49-F238E27FC236}">
                <a16:creationId xmlns:a16="http://schemas.microsoft.com/office/drawing/2014/main" id="{EAFBD0C9-FBE4-518D-A834-2C2A04A8F109}"/>
              </a:ext>
            </a:extLst>
          </p:cNvPr>
          <p:cNvSpPr txBox="1"/>
          <p:nvPr/>
        </p:nvSpPr>
        <p:spPr>
          <a:xfrm>
            <a:off x="5347748" y="2107785"/>
            <a:ext cx="2047165"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TC BOPP</a:t>
            </a:r>
          </a:p>
        </p:txBody>
      </p:sp>
      <p:sp>
        <p:nvSpPr>
          <p:cNvPr id="12" name="TextBox 11">
            <a:extLst>
              <a:ext uri="{FF2B5EF4-FFF2-40B4-BE49-F238E27FC236}">
                <a16:creationId xmlns:a16="http://schemas.microsoft.com/office/drawing/2014/main" id="{D4FBB7EF-AB3D-8E43-2D32-3E36DCB65B48}"/>
              </a:ext>
            </a:extLst>
          </p:cNvPr>
          <p:cNvSpPr txBox="1"/>
          <p:nvPr/>
        </p:nvSpPr>
        <p:spPr>
          <a:xfrm>
            <a:off x="5347748" y="5197576"/>
            <a:ext cx="2562536" cy="1004378"/>
          </a:xfrm>
          <a:prstGeom prst="rect">
            <a:avLst/>
          </a:prstGeom>
          <a:noFill/>
        </p:spPr>
        <p:txBody>
          <a:bodyPr wrap="square" rtlCol="0">
            <a:spAutoFit/>
          </a:bodyPr>
          <a:lstStyle/>
          <a:p>
            <a:pPr marL="171450" indent="-171450" eaLnBrk="1" hangingPunct="1">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Great TT imaging, durability</a:t>
            </a:r>
          </a:p>
          <a:p>
            <a:pPr marL="171450" indent="-171450" eaLnBrk="1" hangingPunct="1">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Automotive (inside car)</a:t>
            </a:r>
          </a:p>
          <a:p>
            <a:pPr marL="171450" indent="-171450" eaLnBrk="1" hangingPunct="1">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Meat packaging</a:t>
            </a:r>
          </a:p>
          <a:p>
            <a:pPr marL="171450" indent="-171450" eaLnBrk="1" hangingPunct="1">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Cheese</a:t>
            </a:r>
          </a:p>
        </p:txBody>
      </p:sp>
      <p:sp>
        <p:nvSpPr>
          <p:cNvPr id="13" name="TextBox 12">
            <a:extLst>
              <a:ext uri="{FF2B5EF4-FFF2-40B4-BE49-F238E27FC236}">
                <a16:creationId xmlns:a16="http://schemas.microsoft.com/office/drawing/2014/main" id="{81305BA5-2A72-5AE6-396D-BC671BE81B15}"/>
              </a:ext>
            </a:extLst>
          </p:cNvPr>
          <p:cNvSpPr txBox="1"/>
          <p:nvPr/>
        </p:nvSpPr>
        <p:spPr>
          <a:xfrm>
            <a:off x="5347748" y="4871655"/>
            <a:ext cx="2047165"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Polypropylene</a:t>
            </a:r>
          </a:p>
        </p:txBody>
      </p:sp>
      <p:sp>
        <p:nvSpPr>
          <p:cNvPr id="14" name="TextBox 13">
            <a:extLst>
              <a:ext uri="{FF2B5EF4-FFF2-40B4-BE49-F238E27FC236}">
                <a16:creationId xmlns:a16="http://schemas.microsoft.com/office/drawing/2014/main" id="{87E07BF4-38BB-EACE-9F84-78C018F4C7E4}"/>
              </a:ext>
            </a:extLst>
          </p:cNvPr>
          <p:cNvSpPr txBox="1"/>
          <p:nvPr/>
        </p:nvSpPr>
        <p:spPr>
          <a:xfrm>
            <a:off x="8468319" y="2429806"/>
            <a:ext cx="2562536" cy="1384995"/>
          </a:xfrm>
          <a:prstGeom prst="rect">
            <a:avLst/>
          </a:prstGeom>
          <a:noFill/>
        </p:spPr>
        <p:txBody>
          <a:bodyPr wrap="square" rtlCol="0">
            <a:spAutoFit/>
          </a:bodyPr>
          <a:lstStyle/>
          <a:p>
            <a:pPr marL="171450" indent="-171450" eaLnBrk="1" hangingPunct="1">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Excellent tear resistance and high opacity</a:t>
            </a:r>
          </a:p>
          <a:p>
            <a:pPr marL="171450" indent="-171450" eaLnBrk="1" hangingPunct="1">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Container placards</a:t>
            </a:r>
          </a:p>
          <a:p>
            <a:pPr marL="171450" indent="-171450" eaLnBrk="1" hangingPunct="1">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Safety</a:t>
            </a:r>
          </a:p>
          <a:p>
            <a:pPr marL="171450" indent="-171450" eaLnBrk="1" hangingPunct="1">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Applications requiring high durability</a:t>
            </a:r>
          </a:p>
        </p:txBody>
      </p:sp>
      <p:sp>
        <p:nvSpPr>
          <p:cNvPr id="15" name="TextBox 14">
            <a:extLst>
              <a:ext uri="{FF2B5EF4-FFF2-40B4-BE49-F238E27FC236}">
                <a16:creationId xmlns:a16="http://schemas.microsoft.com/office/drawing/2014/main" id="{DBFE55AD-ADFB-52D0-2D43-7A7BAD3FDBF1}"/>
              </a:ext>
            </a:extLst>
          </p:cNvPr>
          <p:cNvSpPr txBox="1"/>
          <p:nvPr/>
        </p:nvSpPr>
        <p:spPr>
          <a:xfrm>
            <a:off x="8468319" y="2103885"/>
            <a:ext cx="2047165" cy="307777"/>
          </a:xfrm>
          <a:prstGeom prst="rect">
            <a:avLst/>
          </a:prstGeom>
          <a:noFill/>
        </p:spPr>
        <p:txBody>
          <a:bodyPr wrap="square" rtlCol="0">
            <a:spAutoFit/>
          </a:bodyPr>
          <a:lstStyle/>
          <a:p>
            <a:r>
              <a:rPr lang="en-US" sz="1400" b="1" err="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Polythelyne</a:t>
            </a:r>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a:t>
            </a:r>
            <a:r>
              <a:rPr lang="en-US" sz="1400" b="1" err="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Kimdura</a:t>
            </a:r>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t>
            </a:r>
          </a:p>
        </p:txBody>
      </p:sp>
      <p:sp>
        <p:nvSpPr>
          <p:cNvPr id="16" name="TextBox 15">
            <a:extLst>
              <a:ext uri="{FF2B5EF4-FFF2-40B4-BE49-F238E27FC236}">
                <a16:creationId xmlns:a16="http://schemas.microsoft.com/office/drawing/2014/main" id="{04AE1AF4-EAB9-8F5B-5FA9-DC1B5AEF2167}"/>
              </a:ext>
            </a:extLst>
          </p:cNvPr>
          <p:cNvSpPr txBox="1"/>
          <p:nvPr/>
        </p:nvSpPr>
        <p:spPr>
          <a:xfrm>
            <a:off x="8468319" y="5179432"/>
            <a:ext cx="2562536" cy="982833"/>
          </a:xfrm>
          <a:prstGeom prst="rect">
            <a:avLst/>
          </a:prstGeom>
          <a:noFill/>
        </p:spPr>
        <p:txBody>
          <a:bodyPr wrap="square" rtlCol="0">
            <a:spAutoFit/>
          </a:bodyPr>
          <a:lstStyle/>
          <a:p>
            <a:pPr marL="171450" indent="-171450">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Good laser printing characteristics</a:t>
            </a:r>
          </a:p>
          <a:p>
            <a:pPr marL="171450" indent="-171450">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Shelf talkers</a:t>
            </a:r>
          </a:p>
          <a:p>
            <a:pPr marL="171450" indent="-171450">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Shelf labeling</a:t>
            </a:r>
          </a:p>
        </p:txBody>
      </p:sp>
      <p:sp>
        <p:nvSpPr>
          <p:cNvPr id="17" name="TextBox 16">
            <a:extLst>
              <a:ext uri="{FF2B5EF4-FFF2-40B4-BE49-F238E27FC236}">
                <a16:creationId xmlns:a16="http://schemas.microsoft.com/office/drawing/2014/main" id="{A2E4AFEA-BB07-75E1-9EB5-658A945437FD}"/>
              </a:ext>
            </a:extLst>
          </p:cNvPr>
          <p:cNvSpPr txBox="1"/>
          <p:nvPr/>
        </p:nvSpPr>
        <p:spPr>
          <a:xfrm>
            <a:off x="8468319" y="4853511"/>
            <a:ext cx="2996735" cy="307777"/>
          </a:xfrm>
          <a:prstGeom prst="rect">
            <a:avLst/>
          </a:prstGeom>
          <a:noFill/>
        </p:spPr>
        <p:txBody>
          <a:bodyPr wrap="square" rtlCol="0">
            <a:spAutoFit/>
          </a:bodyPr>
          <a:lstStyle/>
          <a:p>
            <a:r>
              <a:rPr lang="en-US" sz="1400" b="1" err="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Vinyls</a:t>
            </a:r>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(white &amp; frosty clear)</a:t>
            </a:r>
          </a:p>
        </p:txBody>
      </p:sp>
      <p:sp>
        <p:nvSpPr>
          <p:cNvPr id="18" name="TextBox 17">
            <a:extLst>
              <a:ext uri="{FF2B5EF4-FFF2-40B4-BE49-F238E27FC236}">
                <a16:creationId xmlns:a16="http://schemas.microsoft.com/office/drawing/2014/main" id="{909D1E0B-7069-FEB5-135D-53DB9B8642B9}"/>
              </a:ext>
            </a:extLst>
          </p:cNvPr>
          <p:cNvSpPr txBox="1"/>
          <p:nvPr/>
        </p:nvSpPr>
        <p:spPr>
          <a:xfrm>
            <a:off x="5347748" y="735663"/>
            <a:ext cx="5434552" cy="1077218"/>
          </a:xfrm>
          <a:prstGeom prst="rect">
            <a:avLst/>
          </a:prstGeom>
          <a:noFill/>
        </p:spPr>
        <p:txBody>
          <a:bodyPr wrap="square" rtlCol="0">
            <a:spAutoFit/>
          </a:bodyPr>
          <a:lstStyle/>
          <a:p>
            <a:r>
              <a:rPr lang="en-US" sz="3200" dirty="0">
                <a:latin typeface="Montserrat SemiBold" panose="00000700000000000000" pitchFamily="2" charset="0"/>
              </a:rPr>
              <a:t>Primary Applications </a:t>
            </a:r>
          </a:p>
          <a:p>
            <a:r>
              <a:rPr lang="en-US" sz="3200" dirty="0">
                <a:latin typeface="Montserrat SemiBold" panose="00000700000000000000" pitchFamily="2" charset="0"/>
              </a:rPr>
              <a:t>Of </a:t>
            </a:r>
            <a:r>
              <a:rPr lang="en-US" sz="3200" dirty="0">
                <a:solidFill>
                  <a:srgbClr val="2D5535"/>
                </a:solidFill>
                <a:latin typeface="Montserrat SemiBold" panose="00000700000000000000" pitchFamily="2" charset="0"/>
              </a:rPr>
              <a:t>Film Media</a:t>
            </a:r>
          </a:p>
        </p:txBody>
      </p:sp>
      <p:pic>
        <p:nvPicPr>
          <p:cNvPr id="9" name="Picture Placeholder 8" descr="A roll of plastic wrap&#10;&#10;Description automatically generated">
            <a:extLst>
              <a:ext uri="{FF2B5EF4-FFF2-40B4-BE49-F238E27FC236}">
                <a16:creationId xmlns:a16="http://schemas.microsoft.com/office/drawing/2014/main" id="{2FE78DD2-0986-EFFF-1A84-BB24A248D50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2" name="Picture 1" descr="A green and black check mark&#10;&#10;AI-generated content may be incorrect.">
            <a:extLst>
              <a:ext uri="{FF2B5EF4-FFF2-40B4-BE49-F238E27FC236}">
                <a16:creationId xmlns:a16="http://schemas.microsoft.com/office/drawing/2014/main" id="{A8B39E0D-5A7F-E17B-A4E9-EC13E95F9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5003" y="452646"/>
            <a:ext cx="495348" cy="304853"/>
          </a:xfrm>
          <a:prstGeom prst="rect">
            <a:avLst/>
          </a:prstGeom>
        </p:spPr>
      </p:pic>
    </p:spTree>
    <p:extLst>
      <p:ext uri="{BB962C8B-B14F-4D97-AF65-F5344CB8AC3E}">
        <p14:creationId xmlns:p14="http://schemas.microsoft.com/office/powerpoint/2010/main" val="356120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9640-50B0-CDBD-1AB2-334AED1251F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4C7FA60-3AF5-AA76-96EB-BA6136D8C463}"/>
              </a:ext>
            </a:extLst>
          </p:cNvPr>
          <p:cNvSpPr/>
          <p:nvPr/>
        </p:nvSpPr>
        <p:spPr>
          <a:xfrm>
            <a:off x="7547429" y="294290"/>
            <a:ext cx="2888342" cy="6857999"/>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839B4A-EDD2-4CD5-B731-7E9FCAB710DA}"/>
              </a:ext>
            </a:extLst>
          </p:cNvPr>
          <p:cNvSpPr txBox="1"/>
          <p:nvPr/>
        </p:nvSpPr>
        <p:spPr>
          <a:xfrm>
            <a:off x="1023296" y="4071416"/>
            <a:ext cx="5691411" cy="2246769"/>
          </a:xfrm>
          <a:prstGeom prst="rect">
            <a:avLst/>
          </a:prstGeom>
          <a:noFill/>
        </p:spPr>
        <p:txBody>
          <a:bodyPr wrap="square" rtlCol="0">
            <a:spAutoFit/>
          </a:bodyPr>
          <a:lstStyle/>
          <a:p>
            <a:pPr marL="742950" lvl="1" indent="-285750">
              <a:spcBef>
                <a:spcPct val="0"/>
              </a:spcBef>
              <a:buFont typeface="Arial" panose="020B0604020202020204" pitchFamily="34" charset="0"/>
              <a:buChar char="•"/>
            </a:pPr>
            <a:r>
              <a:rPr lang="en-US" altLang="en-US" sz="1400" b="1" dirty="0">
                <a:solidFill>
                  <a:srgbClr val="2D5535"/>
                </a:solidFill>
                <a:latin typeface="Roboto" panose="02000000000000000000" pitchFamily="2" charset="0"/>
                <a:ea typeface="Roboto" panose="02000000000000000000" pitchFamily="2" charset="0"/>
                <a:cs typeface="Poppins" panose="00000500000000000000" pitchFamily="2" charset="0"/>
              </a:rPr>
              <a:t>Label sheets </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that work in laser printers</a:t>
            </a:r>
          </a:p>
          <a:p>
            <a:pPr marL="742950" lvl="1" indent="-285750">
              <a:spcBef>
                <a:spcPct val="0"/>
              </a:spcBef>
              <a:buFont typeface="Arial" panose="020B0604020202020204" pitchFamily="34" charset="0"/>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742950" lvl="1" indent="-285750">
              <a:spcBef>
                <a:spcPct val="0"/>
              </a:spcBef>
              <a:buFont typeface="Arial" panose="020B0604020202020204" pitchFamily="34" charset="0"/>
              <a:buChar char="•"/>
            </a:pPr>
            <a:r>
              <a:rPr lang="en-US" altLang="en-US" sz="1400" b="1" dirty="0">
                <a:solidFill>
                  <a:srgbClr val="2D5535"/>
                </a:solidFill>
                <a:latin typeface="Roboto" panose="02000000000000000000" pitchFamily="2" charset="0"/>
                <a:ea typeface="Roboto" panose="02000000000000000000" pitchFamily="2" charset="0"/>
                <a:cs typeface="Poppins" panose="00000500000000000000" pitchFamily="2" charset="0"/>
              </a:rPr>
              <a:t>Barcode labels </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for inventory tracking and pricing</a:t>
            </a:r>
          </a:p>
          <a:p>
            <a:pPr marL="742950" lvl="1" indent="-285750">
              <a:spcBef>
                <a:spcPct val="0"/>
              </a:spcBef>
              <a:buFont typeface="Arial" panose="020B0604020202020204" pitchFamily="34" charset="0"/>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742950" lvl="1" indent="-285750">
              <a:spcBef>
                <a:spcPct val="0"/>
              </a:spcBef>
              <a:buFont typeface="Arial" panose="020B0604020202020204" pitchFamily="34" charset="0"/>
              <a:buChar char="•"/>
            </a:pPr>
            <a:r>
              <a:rPr lang="en-US" altLang="en-US" sz="1400" b="1" dirty="0">
                <a:solidFill>
                  <a:srgbClr val="2D5535"/>
                </a:solidFill>
                <a:latin typeface="Roboto" panose="02000000000000000000" pitchFamily="2" charset="0"/>
                <a:ea typeface="Roboto" panose="02000000000000000000" pitchFamily="2" charset="0"/>
                <a:cs typeface="Poppins" panose="00000500000000000000" pitchFamily="2" charset="0"/>
              </a:rPr>
              <a:t>Retail price labels </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for clothing to identify branding and washing instructions</a:t>
            </a:r>
          </a:p>
          <a:p>
            <a:pPr marL="742950" lvl="1" indent="-285750">
              <a:spcBef>
                <a:spcPct val="0"/>
              </a:spcBef>
              <a:buFont typeface="Arial" panose="020B0604020202020204" pitchFamily="34" charset="0"/>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742950" lvl="1" indent="-285750">
              <a:spcBef>
                <a:spcPct val="0"/>
              </a:spcBef>
              <a:buFont typeface="Arial" panose="020B0604020202020204" pitchFamily="34" charset="0"/>
              <a:buChar char="•"/>
            </a:pPr>
            <a:r>
              <a:rPr lang="en-US" altLang="en-US" sz="1400" b="1" dirty="0">
                <a:solidFill>
                  <a:srgbClr val="2D5535"/>
                </a:solidFill>
                <a:latin typeface="Roboto" panose="02000000000000000000" pitchFamily="2" charset="0"/>
                <a:ea typeface="Roboto" panose="02000000000000000000" pitchFamily="2" charset="0"/>
                <a:cs typeface="Poppins" panose="00000500000000000000" pitchFamily="2" charset="0"/>
              </a:rPr>
              <a:t>CD and DVD labels</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as well as tamper-resistant, tamper-evident, and other security labels that help protect consumers </a:t>
            </a:r>
          </a:p>
        </p:txBody>
      </p:sp>
      <p:sp>
        <p:nvSpPr>
          <p:cNvPr id="9" name="TextBox 8">
            <a:extLst>
              <a:ext uri="{FF2B5EF4-FFF2-40B4-BE49-F238E27FC236}">
                <a16:creationId xmlns:a16="http://schemas.microsoft.com/office/drawing/2014/main" id="{F09C5C0E-9670-D885-E9A8-020A4F1F79FA}"/>
              </a:ext>
            </a:extLst>
          </p:cNvPr>
          <p:cNvSpPr txBox="1"/>
          <p:nvPr/>
        </p:nvSpPr>
        <p:spPr>
          <a:xfrm>
            <a:off x="1023296" y="1994235"/>
            <a:ext cx="5691411" cy="2275495"/>
          </a:xfrm>
          <a:prstGeom prst="rect">
            <a:avLst/>
          </a:prstGeom>
          <a:noFill/>
        </p:spPr>
        <p:txBody>
          <a:bodyPr wrap="square" rtlCol="0">
            <a:spAutoFit/>
          </a:bodyPr>
          <a:lstStyle/>
          <a:p>
            <a:pPr marL="171450" indent="-171450">
              <a:lnSpc>
                <a:spcPct val="110000"/>
              </a:lnSpc>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Label carrier paper, also called the backing or liner, is not ordinarily specified by end users</a:t>
            </a:r>
          </a:p>
          <a:p>
            <a:pPr marL="171450" indent="-171450">
              <a:lnSpc>
                <a:spcPct val="110000"/>
              </a:lnSpc>
              <a:spcBef>
                <a:spcPct val="0"/>
              </a:spcBef>
              <a:buFont typeface="Arial" panose="020B0604020202020204" pitchFamily="34" charset="0"/>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171450" indent="-171450">
              <a:lnSpc>
                <a:spcPct val="110000"/>
              </a:lnSpc>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Most backing is treated with a silicone coating on the white kraft paper in order to provide easy removal of labels from the carrier</a:t>
            </a:r>
          </a:p>
          <a:p>
            <a:pPr marL="171450" indent="-171450">
              <a:lnSpc>
                <a:spcPct val="110000"/>
              </a:lnSpc>
              <a:spcBef>
                <a:spcPct val="0"/>
              </a:spcBef>
              <a:buFont typeface="Arial" panose="020B0604020202020204" pitchFamily="34" charset="0"/>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171450" indent="-171450">
              <a:lnSpc>
                <a:spcPct val="110000"/>
              </a:lnSpc>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There are a variety of labels created for very specific applications to include:</a:t>
            </a:r>
          </a:p>
          <a:p>
            <a:pPr algn="just">
              <a:lnSpc>
                <a:spcPct val="150000"/>
              </a:lnSpc>
            </a:pPr>
            <a:endParaRPr lang="en-ID"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AE00B865-D755-6F46-0822-C81B6F6AE1E2}"/>
              </a:ext>
            </a:extLst>
          </p:cNvPr>
          <p:cNvSpPr txBox="1"/>
          <p:nvPr/>
        </p:nvSpPr>
        <p:spPr>
          <a:xfrm>
            <a:off x="1023296" y="1141034"/>
            <a:ext cx="5109030" cy="584775"/>
          </a:xfrm>
          <a:prstGeom prst="rect">
            <a:avLst/>
          </a:prstGeom>
          <a:noFill/>
        </p:spPr>
        <p:txBody>
          <a:bodyPr wrap="square" rtlCol="0">
            <a:spAutoFit/>
          </a:bodyPr>
          <a:lstStyle/>
          <a:p>
            <a:r>
              <a:rPr lang="en-US" sz="3200" dirty="0">
                <a:latin typeface="Montserrat SemiBold" panose="00000700000000000000" pitchFamily="2" charset="0"/>
              </a:rPr>
              <a:t>Label </a:t>
            </a:r>
            <a:r>
              <a:rPr lang="en-US" sz="3200" dirty="0">
                <a:solidFill>
                  <a:srgbClr val="2D5535"/>
                </a:solidFill>
                <a:latin typeface="Montserrat SemiBold" panose="00000700000000000000" pitchFamily="2" charset="0"/>
              </a:rPr>
              <a:t>Liner</a:t>
            </a:r>
          </a:p>
        </p:txBody>
      </p:sp>
      <p:sp>
        <p:nvSpPr>
          <p:cNvPr id="4" name="Rectangle 3">
            <a:extLst>
              <a:ext uri="{FF2B5EF4-FFF2-40B4-BE49-F238E27FC236}">
                <a16:creationId xmlns:a16="http://schemas.microsoft.com/office/drawing/2014/main" id="{C10084AC-2728-3B32-87B3-04EA8434FF2D}"/>
              </a:ext>
            </a:extLst>
          </p:cNvPr>
          <p:cNvSpPr/>
          <p:nvPr/>
        </p:nvSpPr>
        <p:spPr>
          <a:xfrm>
            <a:off x="7126653" y="1573767"/>
            <a:ext cx="4159875" cy="400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E0CB69C-7D19-6E9F-1934-D7E613CA697F}"/>
              </a:ext>
            </a:extLst>
          </p:cNvPr>
          <p:cNvPicPr>
            <a:picLocks noChangeAspect="1"/>
          </p:cNvPicPr>
          <p:nvPr/>
        </p:nvPicPr>
        <p:blipFill>
          <a:blip r:embed="rId2">
            <a:extLst>
              <a:ext uri="{28A0092B-C50C-407E-A947-70E740481C1C}">
                <a14:useLocalDpi xmlns:a14="http://schemas.microsoft.com/office/drawing/2010/main" val="0"/>
              </a:ext>
            </a:extLst>
          </a:blip>
          <a:srcRect t="5314" b="5314"/>
          <a:stretch/>
        </p:blipFill>
        <p:spPr>
          <a:xfrm>
            <a:off x="6979922" y="1725809"/>
            <a:ext cx="4453339" cy="3622858"/>
          </a:xfrm>
          <a:prstGeom prst="rect">
            <a:avLst/>
          </a:prstGeom>
        </p:spPr>
      </p:pic>
      <p:pic>
        <p:nvPicPr>
          <p:cNvPr id="5" name="Picture 4" descr="A green and black check mark&#10;&#10;AI-generated content may be incorrect.">
            <a:extLst>
              <a:ext uri="{FF2B5EF4-FFF2-40B4-BE49-F238E27FC236}">
                <a16:creationId xmlns:a16="http://schemas.microsoft.com/office/drawing/2014/main" id="{59D948AA-CF9D-6DB0-0EDC-2FEF6C18D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11" y="380973"/>
            <a:ext cx="495348" cy="304853"/>
          </a:xfrm>
          <a:prstGeom prst="rect">
            <a:avLst/>
          </a:prstGeom>
        </p:spPr>
      </p:pic>
    </p:spTree>
    <p:extLst>
      <p:ext uri="{BB962C8B-B14F-4D97-AF65-F5344CB8AC3E}">
        <p14:creationId xmlns:p14="http://schemas.microsoft.com/office/powerpoint/2010/main" val="302986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CC2A0-C4AB-08B6-47BE-414F6B17908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4142D83-C554-D5AA-C6DC-3F3C850AE5A3}"/>
              </a:ext>
            </a:extLst>
          </p:cNvPr>
          <p:cNvSpPr/>
          <p:nvPr/>
        </p:nvSpPr>
        <p:spPr>
          <a:xfrm>
            <a:off x="0" y="2685143"/>
            <a:ext cx="3251200" cy="4172857"/>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B32F412-1E3B-2363-EA93-200B050FADA0}"/>
              </a:ext>
            </a:extLst>
          </p:cNvPr>
          <p:cNvSpPr txBox="1"/>
          <p:nvPr/>
        </p:nvSpPr>
        <p:spPr>
          <a:xfrm>
            <a:off x="6104418" y="2024577"/>
            <a:ext cx="5390896" cy="3970318"/>
          </a:xfrm>
          <a:prstGeom prst="rect">
            <a:avLst/>
          </a:prstGeom>
          <a:noFill/>
        </p:spPr>
        <p:txBody>
          <a:bodyPr wrap="square" rtlCol="0">
            <a:spAutoFit/>
          </a:bodyPr>
          <a:lstStyle/>
          <a:p>
            <a:pPr eaLnBrk="1" hangingPunct="1">
              <a:spcBef>
                <a:spcPct val="0"/>
              </a:spcBef>
              <a:buFontTx/>
              <a:buNone/>
            </a:pPr>
            <a:r>
              <a:rPr lang="en-US" altLang="en-US" sz="1400" b="1" dirty="0">
                <a:solidFill>
                  <a:srgbClr val="2D5535"/>
                </a:solidFill>
                <a:latin typeface="Roboto" panose="02000000000000000000" pitchFamily="2" charset="0"/>
                <a:ea typeface="Roboto" panose="02000000000000000000" pitchFamily="2" charset="0"/>
                <a:cs typeface="Poppins" panose="00000500000000000000" pitchFamily="2" charset="0"/>
              </a:rPr>
              <a:t>Pressure Sensitive Adhesive (PSA) :</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A non-structural adhesive that provides instant tackiness to a variety of surfaces and requires minimal pressure to stick to a surface.</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 strength and stickiness of a label adhesive is dependent upon two factors: tack and adhesion.</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lvl="1" eaLnBrk="1" hangingPunct="1">
              <a:spcBef>
                <a:spcPct val="0"/>
              </a:spcBef>
              <a:buClr>
                <a:schemeClr val="tx1"/>
              </a:buClr>
              <a:buFont typeface="Wingdings" pitchFamily="2" charset="2"/>
              <a:buChar char="§"/>
            </a:pP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Tack</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is the stickiness of the label when it initially attaches to an item – at the point of adhesion</a:t>
            </a:r>
          </a:p>
          <a:p>
            <a:pPr lvl="1" eaLnBrk="1" hangingPunct="1">
              <a:spcBef>
                <a:spcPct val="0"/>
              </a:spcBef>
              <a:buClr>
                <a:schemeClr val="tx1"/>
              </a:buClr>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lvl="1" eaLnBrk="1" hangingPunct="1">
              <a:spcBef>
                <a:spcPct val="0"/>
              </a:spcBef>
              <a:buClr>
                <a:schemeClr val="tx1"/>
              </a:buClr>
              <a:buFont typeface="Wingdings" pitchFamily="2" charset="2"/>
              <a:buChar char="§"/>
            </a:pP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Adhesion </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and the strength of adhesion, relates to the stickiness of the label when the adhesive sets</a:t>
            </a:r>
          </a:p>
          <a:p>
            <a:pPr lvl="1">
              <a:spcBef>
                <a:spcPct val="0"/>
              </a:spcBef>
              <a:buClr>
                <a:schemeClr val="tx1"/>
              </a:buCl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spcBef>
                <a:spcPct val="0"/>
              </a:spcBef>
              <a:buClr>
                <a:schemeClr val="tx1"/>
              </a:buClr>
            </a:pPr>
            <a:r>
              <a:rPr lang="en-US" altLang="en-US" sz="1400" b="1" i="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One of the basic choices when ordering a label is to understand what type of adhesive your customer’s application requires.</a:t>
            </a:r>
          </a:p>
          <a:p>
            <a:pPr lvl="1" eaLnBrk="1" hangingPunct="1">
              <a:spcBef>
                <a:spcPct val="0"/>
              </a:spcBef>
              <a:buClr>
                <a:schemeClr val="tx1"/>
              </a:buCl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7" name="TextBox 16">
            <a:extLst>
              <a:ext uri="{FF2B5EF4-FFF2-40B4-BE49-F238E27FC236}">
                <a16:creationId xmlns:a16="http://schemas.microsoft.com/office/drawing/2014/main" id="{CCAF95F3-B2B3-3596-4144-9F3396A133FC}"/>
              </a:ext>
            </a:extLst>
          </p:cNvPr>
          <p:cNvSpPr txBox="1"/>
          <p:nvPr/>
        </p:nvSpPr>
        <p:spPr>
          <a:xfrm>
            <a:off x="6104418" y="1074920"/>
            <a:ext cx="4704634" cy="584775"/>
          </a:xfrm>
          <a:prstGeom prst="rect">
            <a:avLst/>
          </a:prstGeom>
          <a:noFill/>
        </p:spPr>
        <p:txBody>
          <a:bodyPr wrap="square" rtlCol="0">
            <a:spAutoFit/>
          </a:bodyPr>
          <a:lstStyle/>
          <a:p>
            <a:r>
              <a:rPr lang="en-US" sz="3200" dirty="0">
                <a:latin typeface="Montserrat SemiBold" panose="00000700000000000000" pitchFamily="2" charset="0"/>
              </a:rPr>
              <a:t>Label </a:t>
            </a:r>
            <a:r>
              <a:rPr lang="en-US" sz="3200" dirty="0">
                <a:solidFill>
                  <a:srgbClr val="2D5535"/>
                </a:solidFill>
                <a:latin typeface="Montserrat SemiBold" panose="00000700000000000000" pitchFamily="2" charset="0"/>
              </a:rPr>
              <a:t>Adhesive</a:t>
            </a:r>
          </a:p>
        </p:txBody>
      </p:sp>
      <p:pic>
        <p:nvPicPr>
          <p:cNvPr id="5" name="Picture Placeholder 4" descr="A person holding a green container&#10;&#10;Description automatically generated">
            <a:extLst>
              <a:ext uri="{FF2B5EF4-FFF2-40B4-BE49-F238E27FC236}">
                <a16:creationId xmlns:a16="http://schemas.microsoft.com/office/drawing/2014/main" id="{34F65F66-24B5-293B-5BAA-9F3228714ED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2" name="Picture 1" descr="A green and black check mark&#10;&#10;AI-generated content may be incorrect.">
            <a:extLst>
              <a:ext uri="{FF2B5EF4-FFF2-40B4-BE49-F238E27FC236}">
                <a16:creationId xmlns:a16="http://schemas.microsoft.com/office/drawing/2014/main" id="{839AE86B-C05D-C54E-F8DB-16082A421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5003" y="452646"/>
            <a:ext cx="495348" cy="304853"/>
          </a:xfrm>
          <a:prstGeom prst="rect">
            <a:avLst/>
          </a:prstGeom>
        </p:spPr>
      </p:pic>
    </p:spTree>
    <p:extLst>
      <p:ext uri="{BB962C8B-B14F-4D97-AF65-F5344CB8AC3E}">
        <p14:creationId xmlns:p14="http://schemas.microsoft.com/office/powerpoint/2010/main" val="692824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2702F-FF9E-4A3B-97FC-52B81FBBF340}"/>
            </a:ext>
          </a:extLst>
        </p:cNvPr>
        <p:cNvGrpSpPr/>
        <p:nvPr/>
      </p:nvGrpSpPr>
      <p:grpSpPr>
        <a:xfrm>
          <a:off x="0" y="0"/>
          <a:ext cx="0" cy="0"/>
          <a:chOff x="0" y="0"/>
          <a:chExt cx="0" cy="0"/>
        </a:xfrm>
      </p:grpSpPr>
      <p:pic>
        <p:nvPicPr>
          <p:cNvPr id="8" name="Picture 7" descr="Cans in a cooler with ice&#10;&#10;Description automatically generated">
            <a:extLst>
              <a:ext uri="{FF2B5EF4-FFF2-40B4-BE49-F238E27FC236}">
                <a16:creationId xmlns:a16="http://schemas.microsoft.com/office/drawing/2014/main" id="{9ABA8901-DEEE-943D-B8E5-0FB9F6F948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149571"/>
            <a:ext cx="9710056" cy="2708429"/>
          </a:xfrm>
          <a:prstGeom prst="rect">
            <a:avLst/>
          </a:prstGeom>
        </p:spPr>
      </p:pic>
      <p:sp>
        <p:nvSpPr>
          <p:cNvPr id="4" name="Rectangle 3">
            <a:extLst>
              <a:ext uri="{FF2B5EF4-FFF2-40B4-BE49-F238E27FC236}">
                <a16:creationId xmlns:a16="http://schemas.microsoft.com/office/drawing/2014/main" id="{83311315-07BF-EE45-5B6F-293A28C66549}"/>
              </a:ext>
            </a:extLst>
          </p:cNvPr>
          <p:cNvSpPr/>
          <p:nvPr/>
        </p:nvSpPr>
        <p:spPr>
          <a:xfrm>
            <a:off x="6850743" y="829129"/>
            <a:ext cx="4299462" cy="2171700"/>
          </a:xfrm>
          <a:prstGeom prst="rect">
            <a:avLst/>
          </a:prstGeom>
          <a:solidFill>
            <a:srgbClr val="34773C"/>
          </a:solidFill>
          <a:ln>
            <a:noFill/>
          </a:ln>
          <a:effectLst>
            <a:outerShdw blurRad="190500" dist="127000" dir="2700000" sx="102000" sy="102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F6D6353E-4051-FC47-1697-9B03B870E4FF}"/>
              </a:ext>
            </a:extLst>
          </p:cNvPr>
          <p:cNvSpPr txBox="1"/>
          <p:nvPr/>
        </p:nvSpPr>
        <p:spPr>
          <a:xfrm>
            <a:off x="1037811" y="1864618"/>
            <a:ext cx="5058189" cy="1077218"/>
          </a:xfrm>
          <a:prstGeom prst="rect">
            <a:avLst/>
          </a:prstGeom>
          <a:noFill/>
        </p:spPr>
        <p:txBody>
          <a:bodyPr wrap="square" rtlCol="0">
            <a:spAutoFit/>
          </a:bodyPr>
          <a:lstStyle/>
          <a:p>
            <a:r>
              <a:rPr lang="en-US" sz="3200" dirty="0">
                <a:latin typeface="Montserrat SemiBold" panose="00000700000000000000" pitchFamily="2" charset="0"/>
              </a:rPr>
              <a:t>Permanent Adhesive</a:t>
            </a:r>
          </a:p>
          <a:p>
            <a:r>
              <a:rPr lang="en-US" sz="3200" dirty="0">
                <a:solidFill>
                  <a:srgbClr val="2D5535"/>
                </a:solidFill>
                <a:latin typeface="Montserrat SemiBold" panose="00000700000000000000" pitchFamily="2" charset="0"/>
              </a:rPr>
              <a:t>Types Available</a:t>
            </a:r>
          </a:p>
        </p:txBody>
      </p:sp>
      <p:sp>
        <p:nvSpPr>
          <p:cNvPr id="9" name="TextBox 8">
            <a:extLst>
              <a:ext uri="{FF2B5EF4-FFF2-40B4-BE49-F238E27FC236}">
                <a16:creationId xmlns:a16="http://schemas.microsoft.com/office/drawing/2014/main" id="{F8F6C8BC-3F78-831B-1C06-296D12C23685}"/>
              </a:ext>
            </a:extLst>
          </p:cNvPr>
          <p:cNvSpPr txBox="1"/>
          <p:nvPr/>
        </p:nvSpPr>
        <p:spPr>
          <a:xfrm>
            <a:off x="7240984" y="1424719"/>
            <a:ext cx="3548704" cy="1587614"/>
          </a:xfrm>
          <a:prstGeom prst="rect">
            <a:avLst/>
          </a:prstGeom>
          <a:noFill/>
        </p:spPr>
        <p:txBody>
          <a:bodyPr wrap="square" rtlCol="0">
            <a:spAutoFit/>
          </a:bodyPr>
          <a:lstStyle/>
          <a:p>
            <a:pPr marL="171450" indent="-171450" eaLnBrk="1" hangingPunct="1">
              <a:lnSpc>
                <a:spcPct val="125000"/>
              </a:lnSpc>
              <a:spcBef>
                <a:spcPct val="0"/>
              </a:spcBef>
              <a:buFont typeface="Arial" panose="020B0604020202020204" pitchFamily="34" charset="0"/>
              <a:buChar char="•"/>
            </a:pPr>
            <a:r>
              <a:rPr lang="en-US" altLang="en-US" sz="1100" dirty="0">
                <a:solidFill>
                  <a:schemeClr val="bg1"/>
                </a:solidFill>
                <a:latin typeface="Roboto" panose="02000000000000000000" pitchFamily="2" charset="0"/>
                <a:ea typeface="Roboto" panose="02000000000000000000" pitchFamily="2" charset="0"/>
                <a:cs typeface="Poppins" panose="00000500000000000000" pitchFamily="2" charset="0"/>
              </a:rPr>
              <a:t>Permanent adhesives are typically specified for most applications.</a:t>
            </a:r>
          </a:p>
          <a:p>
            <a:pPr marL="171450" indent="-171450" eaLnBrk="1" hangingPunct="1">
              <a:lnSpc>
                <a:spcPct val="125000"/>
              </a:lnSpc>
              <a:spcBef>
                <a:spcPct val="0"/>
              </a:spcBef>
              <a:buFont typeface="Arial" panose="020B0604020202020204" pitchFamily="34" charset="0"/>
              <a:buChar char="•"/>
            </a:pPr>
            <a:r>
              <a:rPr lang="en-US" altLang="en-US" sz="1100" dirty="0">
                <a:solidFill>
                  <a:schemeClr val="bg1"/>
                </a:solidFill>
                <a:latin typeface="Roboto" panose="02000000000000000000" pitchFamily="2" charset="0"/>
                <a:ea typeface="Roboto" panose="02000000000000000000" pitchFamily="2" charset="0"/>
                <a:cs typeface="Poppins" panose="00000500000000000000" pitchFamily="2" charset="0"/>
              </a:rPr>
              <a:t>They display good bonding characteristics and withstand most environmental conditions; however, performance depends on the surface to which they are applied.</a:t>
            </a:r>
          </a:p>
          <a:p>
            <a:pPr algn="just">
              <a:lnSpc>
                <a:spcPct val="150000"/>
              </a:lnSpc>
            </a:pPr>
            <a:endParaRPr lang="en-ID" sz="1100" dirty="0">
              <a:solidFill>
                <a:schemeClr val="bg1"/>
              </a:solidFill>
              <a:latin typeface="Roboto" panose="02000000000000000000" pitchFamily="2" charset="0"/>
              <a:ea typeface="Roboto" panose="020000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246C67BF-5A12-DB02-CDCE-17DC212F3E42}"/>
              </a:ext>
            </a:extLst>
          </p:cNvPr>
          <p:cNvSpPr txBox="1"/>
          <p:nvPr/>
        </p:nvSpPr>
        <p:spPr>
          <a:xfrm>
            <a:off x="7240984" y="1069356"/>
            <a:ext cx="2015548" cy="307777"/>
          </a:xfrm>
          <a:prstGeom prst="rect">
            <a:avLst/>
          </a:prstGeom>
          <a:noFill/>
        </p:spPr>
        <p:txBody>
          <a:bodyPr wrap="square" rtlCol="0">
            <a:spAutoFit/>
          </a:bodyPr>
          <a:lstStyle/>
          <a:p>
            <a:r>
              <a:rPr lang="en-US" sz="1400" b="1">
                <a:solidFill>
                  <a:schemeClr val="bg1"/>
                </a:solidFill>
                <a:latin typeface="Roboto" panose="02000000000000000000" pitchFamily="2" charset="0"/>
                <a:ea typeface="Roboto" panose="02000000000000000000" pitchFamily="2" charset="0"/>
                <a:cs typeface="Poppins" panose="00000500000000000000" pitchFamily="2" charset="0"/>
              </a:rPr>
              <a:t>Permanent Adhesive</a:t>
            </a:r>
          </a:p>
        </p:txBody>
      </p:sp>
      <p:sp>
        <p:nvSpPr>
          <p:cNvPr id="13" name="Rectangle 12">
            <a:extLst>
              <a:ext uri="{FF2B5EF4-FFF2-40B4-BE49-F238E27FC236}">
                <a16:creationId xmlns:a16="http://schemas.microsoft.com/office/drawing/2014/main" id="{E6248484-01ED-1424-449D-7D8843C9C791}"/>
              </a:ext>
            </a:extLst>
          </p:cNvPr>
          <p:cNvSpPr/>
          <p:nvPr/>
        </p:nvSpPr>
        <p:spPr>
          <a:xfrm>
            <a:off x="6850743" y="3429000"/>
            <a:ext cx="4299462" cy="2171700"/>
          </a:xfrm>
          <a:prstGeom prst="rect">
            <a:avLst/>
          </a:prstGeom>
          <a:solidFill>
            <a:srgbClr val="34773C"/>
          </a:solidFill>
          <a:ln>
            <a:noFill/>
          </a:ln>
          <a:effectLst>
            <a:outerShdw blurRad="190500" dist="127000" dir="2700000" sx="102000" sy="102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6C062B4C-2638-0F0A-C30E-3A932A0CAFBA}"/>
              </a:ext>
            </a:extLst>
          </p:cNvPr>
          <p:cNvSpPr txBox="1"/>
          <p:nvPr/>
        </p:nvSpPr>
        <p:spPr>
          <a:xfrm>
            <a:off x="7240984" y="4098338"/>
            <a:ext cx="3548704" cy="1246944"/>
          </a:xfrm>
          <a:prstGeom prst="rect">
            <a:avLst/>
          </a:prstGeom>
          <a:noFill/>
        </p:spPr>
        <p:txBody>
          <a:bodyPr wrap="square" rtlCol="0">
            <a:spAutoFit/>
          </a:bodyPr>
          <a:lstStyle/>
          <a:p>
            <a:pPr marL="171450" indent="-171450" eaLnBrk="1" hangingPunct="1">
              <a:lnSpc>
                <a:spcPct val="115000"/>
              </a:lnSpc>
              <a:spcBef>
                <a:spcPct val="0"/>
              </a:spcBef>
              <a:buFont typeface="Arial" panose="020B0604020202020204" pitchFamily="34" charset="0"/>
              <a:buChar char="•"/>
            </a:pPr>
            <a:r>
              <a:rPr lang="en-US" altLang="en-US" sz="1100">
                <a:solidFill>
                  <a:schemeClr val="bg1"/>
                </a:solidFill>
                <a:latin typeface="Roboto" panose="02000000000000000000" pitchFamily="2" charset="0"/>
                <a:ea typeface="Roboto" panose="02000000000000000000" pitchFamily="2" charset="0"/>
                <a:cs typeface="Poppins" panose="00000500000000000000" pitchFamily="2" charset="0"/>
              </a:rPr>
              <a:t>Excellent adhesion to paper, painted metal, glass and high surface energy plastics.</a:t>
            </a:r>
          </a:p>
          <a:p>
            <a:pPr marL="171450" indent="-171450" eaLnBrk="1" hangingPunct="1">
              <a:lnSpc>
                <a:spcPct val="115000"/>
              </a:lnSpc>
              <a:spcBef>
                <a:spcPct val="0"/>
              </a:spcBef>
              <a:buFont typeface="Arial" panose="020B0604020202020204" pitchFamily="34" charset="0"/>
              <a:buChar char="•"/>
            </a:pPr>
            <a:endParaRPr lang="en-US" altLang="en-US" sz="1100">
              <a:solidFill>
                <a:schemeClr val="bg1"/>
              </a:solidFill>
              <a:latin typeface="Roboto" panose="02000000000000000000" pitchFamily="2" charset="0"/>
              <a:ea typeface="Roboto" panose="02000000000000000000" pitchFamily="2" charset="0"/>
              <a:cs typeface="Poppins" panose="00000500000000000000" pitchFamily="2" charset="0"/>
            </a:endParaRPr>
          </a:p>
          <a:p>
            <a:pPr marL="171450" indent="-171450" eaLnBrk="1" hangingPunct="1">
              <a:lnSpc>
                <a:spcPct val="115000"/>
              </a:lnSpc>
              <a:spcBef>
                <a:spcPct val="0"/>
              </a:spcBef>
              <a:buFont typeface="Arial" panose="020B0604020202020204" pitchFamily="34" charset="0"/>
              <a:buChar char="•"/>
            </a:pPr>
            <a:r>
              <a:rPr lang="en-US" altLang="en-US" sz="1100">
                <a:solidFill>
                  <a:schemeClr val="bg1"/>
                </a:solidFill>
                <a:latin typeface="Roboto" panose="02000000000000000000" pitchFamily="2" charset="0"/>
                <a:ea typeface="Roboto" panose="02000000000000000000" pitchFamily="2" charset="0"/>
                <a:cs typeface="Poppins" panose="00000500000000000000" pitchFamily="2" charset="0"/>
              </a:rPr>
              <a:t>Not recommended for textured surfaces, wax cartons, porous surfaces or low surface energy plastics.</a:t>
            </a:r>
          </a:p>
        </p:txBody>
      </p:sp>
      <p:sp>
        <p:nvSpPr>
          <p:cNvPr id="15" name="TextBox 14">
            <a:extLst>
              <a:ext uri="{FF2B5EF4-FFF2-40B4-BE49-F238E27FC236}">
                <a16:creationId xmlns:a16="http://schemas.microsoft.com/office/drawing/2014/main" id="{AB808015-F5AA-2E9E-EBD5-5C88B9DD6B05}"/>
              </a:ext>
            </a:extLst>
          </p:cNvPr>
          <p:cNvSpPr txBox="1"/>
          <p:nvPr/>
        </p:nvSpPr>
        <p:spPr>
          <a:xfrm>
            <a:off x="7240984" y="3742975"/>
            <a:ext cx="2015548" cy="307777"/>
          </a:xfrm>
          <a:prstGeom prst="rect">
            <a:avLst/>
          </a:prstGeom>
          <a:noFill/>
        </p:spPr>
        <p:txBody>
          <a:bodyPr wrap="square" rtlCol="0">
            <a:spAutoFit/>
          </a:bodyPr>
          <a:lstStyle/>
          <a:p>
            <a:r>
              <a:rPr lang="en-US" sz="1400" b="1">
                <a:solidFill>
                  <a:schemeClr val="bg1"/>
                </a:solidFill>
                <a:latin typeface="Roboto" panose="02000000000000000000" pitchFamily="2" charset="0"/>
                <a:ea typeface="Roboto" panose="02000000000000000000" pitchFamily="2" charset="0"/>
                <a:cs typeface="Poppins" panose="00000500000000000000" pitchFamily="2" charset="0"/>
              </a:rPr>
              <a:t>Acrylic</a:t>
            </a:r>
          </a:p>
        </p:txBody>
      </p:sp>
      <p:pic>
        <p:nvPicPr>
          <p:cNvPr id="2" name="Picture 1" descr="A green and black check mark&#10;&#10;AI-generated content may be incorrect.">
            <a:extLst>
              <a:ext uri="{FF2B5EF4-FFF2-40B4-BE49-F238E27FC236}">
                <a16:creationId xmlns:a16="http://schemas.microsoft.com/office/drawing/2014/main" id="{0962591C-9D34-70AA-43D0-DE0532D50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11" y="380973"/>
            <a:ext cx="495348" cy="304853"/>
          </a:xfrm>
          <a:prstGeom prst="rect">
            <a:avLst/>
          </a:prstGeom>
        </p:spPr>
      </p:pic>
    </p:spTree>
    <p:extLst>
      <p:ext uri="{BB962C8B-B14F-4D97-AF65-F5344CB8AC3E}">
        <p14:creationId xmlns:p14="http://schemas.microsoft.com/office/powerpoint/2010/main" val="464353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5AAE7-6CAD-B754-612B-ADBDF144FA1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969D9E1-D134-D693-6C9D-C952FA292A04}"/>
              </a:ext>
            </a:extLst>
          </p:cNvPr>
          <p:cNvSpPr/>
          <p:nvPr/>
        </p:nvSpPr>
        <p:spPr>
          <a:xfrm>
            <a:off x="635000" y="2330245"/>
            <a:ext cx="5308600" cy="3539613"/>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B003D"/>
              </a:solidFill>
            </a:endParaRPr>
          </a:p>
        </p:txBody>
      </p:sp>
      <p:sp>
        <p:nvSpPr>
          <p:cNvPr id="5" name="Rectangle 4">
            <a:extLst>
              <a:ext uri="{FF2B5EF4-FFF2-40B4-BE49-F238E27FC236}">
                <a16:creationId xmlns:a16="http://schemas.microsoft.com/office/drawing/2014/main" id="{040D71DB-631C-0DA3-1739-0474D14FAA42}"/>
              </a:ext>
            </a:extLst>
          </p:cNvPr>
          <p:cNvSpPr/>
          <p:nvPr/>
        </p:nvSpPr>
        <p:spPr>
          <a:xfrm>
            <a:off x="6271395" y="2330245"/>
            <a:ext cx="5308600" cy="3539613"/>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FD58D9-5C7F-3915-C93D-265A2834B51E}"/>
              </a:ext>
            </a:extLst>
          </p:cNvPr>
          <p:cNvSpPr txBox="1"/>
          <p:nvPr/>
        </p:nvSpPr>
        <p:spPr>
          <a:xfrm>
            <a:off x="2199726" y="2883145"/>
            <a:ext cx="2179148" cy="338554"/>
          </a:xfrm>
          <a:prstGeom prst="rect">
            <a:avLst/>
          </a:prstGeom>
          <a:noFill/>
        </p:spPr>
        <p:txBody>
          <a:bodyPr wrap="square" rtlCol="0">
            <a:spAutoFit/>
          </a:bodyPr>
          <a:lstStyle/>
          <a:p>
            <a:pPr algn="ctr"/>
            <a:r>
              <a:rPr lang="en-US" sz="1600" b="1" dirty="0">
                <a:solidFill>
                  <a:schemeClr val="bg1"/>
                </a:solidFill>
                <a:latin typeface="Roboto" panose="02000000000000000000" pitchFamily="2" charset="0"/>
                <a:ea typeface="Roboto" panose="02000000000000000000" pitchFamily="2" charset="0"/>
                <a:cs typeface="Poppins" panose="00000500000000000000" pitchFamily="2" charset="0"/>
              </a:rPr>
              <a:t>BLOCK-OUT</a:t>
            </a:r>
          </a:p>
        </p:txBody>
      </p:sp>
      <p:sp>
        <p:nvSpPr>
          <p:cNvPr id="11" name="TextBox 10">
            <a:extLst>
              <a:ext uri="{FF2B5EF4-FFF2-40B4-BE49-F238E27FC236}">
                <a16:creationId xmlns:a16="http://schemas.microsoft.com/office/drawing/2014/main" id="{B349C015-79E5-D9AD-127B-7181B90A7496}"/>
              </a:ext>
            </a:extLst>
          </p:cNvPr>
          <p:cNvSpPr txBox="1"/>
          <p:nvPr/>
        </p:nvSpPr>
        <p:spPr>
          <a:xfrm>
            <a:off x="1018483" y="3423840"/>
            <a:ext cx="4541635" cy="1882310"/>
          </a:xfrm>
          <a:prstGeom prst="rect">
            <a:avLst/>
          </a:prstGeom>
          <a:noFill/>
        </p:spPr>
        <p:txBody>
          <a:bodyPr wrap="square" rtlCol="0">
            <a:spAutoFit/>
          </a:bodyPr>
          <a:lstStyle/>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Aggressive high-tack permanent adhesive with a special opaque barrier coating that allows the label to be applied over existing labels for correction</a:t>
            </a:r>
          </a:p>
          <a:p>
            <a:pPr marL="285750" indent="-285750" eaLnBrk="1" hangingPunct="1">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This barrier coat prevents bar codes on the original label to be inadvertently scanned through the top correction label </a:t>
            </a:r>
          </a:p>
        </p:txBody>
      </p:sp>
      <p:sp>
        <p:nvSpPr>
          <p:cNvPr id="12" name="TextBox 11">
            <a:extLst>
              <a:ext uri="{FF2B5EF4-FFF2-40B4-BE49-F238E27FC236}">
                <a16:creationId xmlns:a16="http://schemas.microsoft.com/office/drawing/2014/main" id="{B10855EA-D433-3E79-1CD6-315C7D5A9D58}"/>
              </a:ext>
            </a:extLst>
          </p:cNvPr>
          <p:cNvSpPr txBox="1"/>
          <p:nvPr/>
        </p:nvSpPr>
        <p:spPr>
          <a:xfrm>
            <a:off x="7836121" y="2883145"/>
            <a:ext cx="2179148" cy="338554"/>
          </a:xfrm>
          <a:prstGeom prst="rect">
            <a:avLst/>
          </a:prstGeom>
          <a:noFill/>
        </p:spPr>
        <p:txBody>
          <a:bodyPr wrap="square" rtlCol="0">
            <a:spAutoFit/>
          </a:bodyPr>
          <a:lstStyle/>
          <a:p>
            <a:r>
              <a:rPr lang="en-US" sz="1600" b="1">
                <a:solidFill>
                  <a:schemeClr val="bg1"/>
                </a:solidFill>
                <a:latin typeface="Roboto" panose="02000000000000000000" pitchFamily="2" charset="0"/>
                <a:ea typeface="Roboto" panose="02000000000000000000" pitchFamily="2" charset="0"/>
                <a:cs typeface="Poppins" panose="00000500000000000000" pitchFamily="2" charset="0"/>
              </a:rPr>
              <a:t>ALL TEMP/FREEZER</a:t>
            </a:r>
          </a:p>
        </p:txBody>
      </p:sp>
      <p:sp>
        <p:nvSpPr>
          <p:cNvPr id="13" name="TextBox 12">
            <a:extLst>
              <a:ext uri="{FF2B5EF4-FFF2-40B4-BE49-F238E27FC236}">
                <a16:creationId xmlns:a16="http://schemas.microsoft.com/office/drawing/2014/main" id="{5715A6FA-E207-0C6B-DC1C-0F2D4C72F2C4}"/>
              </a:ext>
            </a:extLst>
          </p:cNvPr>
          <p:cNvSpPr txBox="1"/>
          <p:nvPr/>
        </p:nvSpPr>
        <p:spPr>
          <a:xfrm>
            <a:off x="6592757" y="3423840"/>
            <a:ext cx="4665876" cy="2140842"/>
          </a:xfrm>
          <a:prstGeom prst="rect">
            <a:avLst/>
          </a:prstGeom>
          <a:noFill/>
        </p:spPr>
        <p:txBody>
          <a:bodyPr wrap="square" rtlCol="0">
            <a:spAutoFit/>
          </a:bodyPr>
          <a:lstStyle/>
          <a:p>
            <a:pPr marL="285750" indent="-285750">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A special adhesive that can be applied to surfaces at temperatures as low as -20° F</a:t>
            </a:r>
          </a:p>
          <a:p>
            <a:pPr marL="285750" indent="-285750">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It has good initial tack and high ultimate adhesion</a:t>
            </a:r>
          </a:p>
          <a:p>
            <a:pPr marL="285750" indent="-285750">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Performs well on low surface energy plastics and has good permanency at temperatures from -65° F to 160° F</a:t>
            </a:r>
          </a:p>
        </p:txBody>
      </p:sp>
      <p:sp>
        <p:nvSpPr>
          <p:cNvPr id="14" name="TextBox 13">
            <a:extLst>
              <a:ext uri="{FF2B5EF4-FFF2-40B4-BE49-F238E27FC236}">
                <a16:creationId xmlns:a16="http://schemas.microsoft.com/office/drawing/2014/main" id="{E4D7B74B-BB98-B511-BDD4-0C9F6757F1CF}"/>
              </a:ext>
            </a:extLst>
          </p:cNvPr>
          <p:cNvSpPr txBox="1"/>
          <p:nvPr/>
        </p:nvSpPr>
        <p:spPr>
          <a:xfrm>
            <a:off x="1967302" y="1219578"/>
            <a:ext cx="8257395" cy="584775"/>
          </a:xfrm>
          <a:prstGeom prst="rect">
            <a:avLst/>
          </a:prstGeom>
          <a:noFill/>
        </p:spPr>
        <p:txBody>
          <a:bodyPr wrap="square" rtlCol="0">
            <a:spAutoFit/>
          </a:bodyPr>
          <a:lstStyle/>
          <a:p>
            <a:pPr algn="ctr"/>
            <a:r>
              <a:rPr lang="en-US" sz="3200" dirty="0">
                <a:latin typeface="Montserrat SemiBold" panose="00000700000000000000" pitchFamily="2" charset="0"/>
              </a:rPr>
              <a:t>Permanent Adhesive </a:t>
            </a:r>
            <a:r>
              <a:rPr lang="en-US" sz="3200" dirty="0">
                <a:solidFill>
                  <a:srgbClr val="2D5535"/>
                </a:solidFill>
                <a:latin typeface="Montserrat SemiBold" panose="00000700000000000000" pitchFamily="2" charset="0"/>
              </a:rPr>
              <a:t>Types Available</a:t>
            </a:r>
          </a:p>
        </p:txBody>
      </p:sp>
      <p:pic>
        <p:nvPicPr>
          <p:cNvPr id="2" name="Picture 1" descr="A green and black check mark&#10;&#10;AI-generated content may be incorrect.">
            <a:extLst>
              <a:ext uri="{FF2B5EF4-FFF2-40B4-BE49-F238E27FC236}">
                <a16:creationId xmlns:a16="http://schemas.microsoft.com/office/drawing/2014/main" id="{37F5426A-DC37-8490-E1C8-6D7C5C7F7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11" y="380973"/>
            <a:ext cx="495348" cy="304853"/>
          </a:xfrm>
          <a:prstGeom prst="rect">
            <a:avLst/>
          </a:prstGeom>
        </p:spPr>
      </p:pic>
    </p:spTree>
    <p:extLst>
      <p:ext uri="{BB962C8B-B14F-4D97-AF65-F5344CB8AC3E}">
        <p14:creationId xmlns:p14="http://schemas.microsoft.com/office/powerpoint/2010/main" val="426538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4B2CE-EA80-6B30-1480-2F1C63F479B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DD54ED-74A2-829E-7138-7FE4BF348D09}"/>
              </a:ext>
            </a:extLst>
          </p:cNvPr>
          <p:cNvSpPr/>
          <p:nvPr/>
        </p:nvSpPr>
        <p:spPr>
          <a:xfrm>
            <a:off x="635000" y="1991031"/>
            <a:ext cx="5308600" cy="2595717"/>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B003D"/>
              </a:solidFill>
            </a:endParaRPr>
          </a:p>
        </p:txBody>
      </p:sp>
      <p:sp>
        <p:nvSpPr>
          <p:cNvPr id="5" name="Rectangle 4">
            <a:extLst>
              <a:ext uri="{FF2B5EF4-FFF2-40B4-BE49-F238E27FC236}">
                <a16:creationId xmlns:a16="http://schemas.microsoft.com/office/drawing/2014/main" id="{6D98E610-2B3B-76C2-9CA7-C4A466E63EC7}"/>
              </a:ext>
            </a:extLst>
          </p:cNvPr>
          <p:cNvSpPr/>
          <p:nvPr/>
        </p:nvSpPr>
        <p:spPr>
          <a:xfrm>
            <a:off x="6283994" y="1991031"/>
            <a:ext cx="5308600" cy="4277032"/>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63024B-6D48-F70F-0ED8-AD071AE9E999}"/>
              </a:ext>
            </a:extLst>
          </p:cNvPr>
          <p:cNvSpPr txBox="1"/>
          <p:nvPr/>
        </p:nvSpPr>
        <p:spPr>
          <a:xfrm>
            <a:off x="1822728" y="2366952"/>
            <a:ext cx="2828305" cy="338554"/>
          </a:xfrm>
          <a:prstGeom prst="rect">
            <a:avLst/>
          </a:prstGeom>
          <a:noFill/>
        </p:spPr>
        <p:txBody>
          <a:bodyPr wrap="square" rtlCol="0">
            <a:spAutoFit/>
          </a:bodyPr>
          <a:lstStyle/>
          <a:p>
            <a:pPr algn="ctr"/>
            <a:r>
              <a:rPr lang="en-US" sz="1600" b="1">
                <a:solidFill>
                  <a:schemeClr val="bg1"/>
                </a:solidFill>
                <a:latin typeface="Roboto" panose="02000000000000000000" pitchFamily="2" charset="0"/>
                <a:ea typeface="Roboto" panose="02000000000000000000" pitchFamily="2" charset="0"/>
                <a:cs typeface="Poppins" panose="00000500000000000000" pitchFamily="2" charset="0"/>
              </a:rPr>
              <a:t>INDIRECT FOOD CONTACT</a:t>
            </a:r>
          </a:p>
        </p:txBody>
      </p:sp>
      <p:sp>
        <p:nvSpPr>
          <p:cNvPr id="11" name="TextBox 10">
            <a:extLst>
              <a:ext uri="{FF2B5EF4-FFF2-40B4-BE49-F238E27FC236}">
                <a16:creationId xmlns:a16="http://schemas.microsoft.com/office/drawing/2014/main" id="{E8AAC60F-73A8-3764-6165-028E29CF4B05}"/>
              </a:ext>
            </a:extLst>
          </p:cNvPr>
          <p:cNvSpPr txBox="1"/>
          <p:nvPr/>
        </p:nvSpPr>
        <p:spPr>
          <a:xfrm>
            <a:off x="1018483" y="3084626"/>
            <a:ext cx="4541635" cy="1106713"/>
          </a:xfrm>
          <a:prstGeom prst="rect">
            <a:avLst/>
          </a:prstGeom>
          <a:noFill/>
        </p:spPr>
        <p:txBody>
          <a:bodyPr wrap="square" rtlCol="0">
            <a:spAutoFit/>
          </a:bodyPr>
          <a:lstStyle/>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Adhesive designed to adhere to fresh fruits and vegetables with edible skins.</a:t>
            </a:r>
          </a:p>
          <a:p>
            <a:pPr marL="285750" indent="-285750" eaLnBrk="1" hangingPunct="1">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Good initial tack and adhesion.</a:t>
            </a:r>
          </a:p>
        </p:txBody>
      </p:sp>
      <p:sp>
        <p:nvSpPr>
          <p:cNvPr id="12" name="TextBox 11">
            <a:extLst>
              <a:ext uri="{FF2B5EF4-FFF2-40B4-BE49-F238E27FC236}">
                <a16:creationId xmlns:a16="http://schemas.microsoft.com/office/drawing/2014/main" id="{2ED2278A-D4EC-7372-7E88-EC767F68E333}"/>
              </a:ext>
            </a:extLst>
          </p:cNvPr>
          <p:cNvSpPr txBox="1"/>
          <p:nvPr/>
        </p:nvSpPr>
        <p:spPr>
          <a:xfrm>
            <a:off x="7836121" y="2366952"/>
            <a:ext cx="2179148" cy="338554"/>
          </a:xfrm>
          <a:prstGeom prst="rect">
            <a:avLst/>
          </a:prstGeom>
          <a:noFill/>
        </p:spPr>
        <p:txBody>
          <a:bodyPr wrap="square" rtlCol="0">
            <a:spAutoFit/>
          </a:bodyPr>
          <a:lstStyle/>
          <a:p>
            <a:pPr algn="ctr"/>
            <a:r>
              <a:rPr lang="en-US" sz="1600" b="1" dirty="0">
                <a:solidFill>
                  <a:schemeClr val="bg1"/>
                </a:solidFill>
                <a:latin typeface="Roboto" panose="02000000000000000000" pitchFamily="2" charset="0"/>
                <a:ea typeface="Roboto" panose="02000000000000000000" pitchFamily="2" charset="0"/>
                <a:cs typeface="Poppins" panose="00000500000000000000" pitchFamily="2" charset="0"/>
              </a:rPr>
              <a:t>RUBBER-BASED</a:t>
            </a:r>
          </a:p>
        </p:txBody>
      </p:sp>
      <p:sp>
        <p:nvSpPr>
          <p:cNvPr id="13" name="TextBox 12">
            <a:extLst>
              <a:ext uri="{FF2B5EF4-FFF2-40B4-BE49-F238E27FC236}">
                <a16:creationId xmlns:a16="http://schemas.microsoft.com/office/drawing/2014/main" id="{5AFDA309-EF59-62C3-7CBD-F59F054AC475}"/>
              </a:ext>
            </a:extLst>
          </p:cNvPr>
          <p:cNvSpPr txBox="1"/>
          <p:nvPr/>
        </p:nvSpPr>
        <p:spPr>
          <a:xfrm>
            <a:off x="6592757" y="2795387"/>
            <a:ext cx="4665876" cy="3261149"/>
          </a:xfrm>
          <a:prstGeom prst="rect">
            <a:avLst/>
          </a:prstGeom>
          <a:noFill/>
        </p:spPr>
        <p:txBody>
          <a:bodyPr wrap="square" rtlCol="0">
            <a:spAutoFit/>
          </a:bodyPr>
          <a:lstStyle/>
          <a:p>
            <a:pPr marL="285750" indent="-285750" eaLnBrk="1" hangingPunct="1">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Outstanding general-purpose permanent adhesive, which has high initial tack and high ultimate adhesion.</a:t>
            </a:r>
          </a:p>
          <a:p>
            <a:pPr marL="285750" indent="-285750" eaLnBrk="1" hangingPunct="1">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Application temperature +25° F.</a:t>
            </a:r>
          </a:p>
          <a:p>
            <a:pPr marL="285750" indent="-285750" eaLnBrk="1" hangingPunct="1">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Service temperature range: -65° F to +220° F.</a:t>
            </a:r>
          </a:p>
          <a:p>
            <a:pPr marL="285750" indent="-285750" eaLnBrk="1" hangingPunct="1">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Superior performance on corrugated, paper, painted metal, glass, and packaging film.</a:t>
            </a:r>
          </a:p>
          <a:p>
            <a:pPr marL="285750" indent="-285750" eaLnBrk="1" hangingPunct="1">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Works well on curved surfaces for application to silk or other fabric  </a:t>
            </a:r>
          </a:p>
        </p:txBody>
      </p:sp>
      <p:sp>
        <p:nvSpPr>
          <p:cNvPr id="14" name="TextBox 13">
            <a:extLst>
              <a:ext uri="{FF2B5EF4-FFF2-40B4-BE49-F238E27FC236}">
                <a16:creationId xmlns:a16="http://schemas.microsoft.com/office/drawing/2014/main" id="{57E37BD0-EC5B-90E9-EA3E-0F29D8DC575D}"/>
              </a:ext>
            </a:extLst>
          </p:cNvPr>
          <p:cNvSpPr txBox="1"/>
          <p:nvPr/>
        </p:nvSpPr>
        <p:spPr>
          <a:xfrm>
            <a:off x="1967302" y="942992"/>
            <a:ext cx="8257395" cy="584775"/>
          </a:xfrm>
          <a:prstGeom prst="rect">
            <a:avLst/>
          </a:prstGeom>
          <a:noFill/>
        </p:spPr>
        <p:txBody>
          <a:bodyPr wrap="square" rtlCol="0">
            <a:spAutoFit/>
          </a:bodyPr>
          <a:lstStyle/>
          <a:p>
            <a:pPr algn="ctr"/>
            <a:r>
              <a:rPr lang="en-US" sz="3200" dirty="0">
                <a:latin typeface="Montserrat SemiBold" panose="00000700000000000000" pitchFamily="2" charset="0"/>
              </a:rPr>
              <a:t>Permanent Adhesive </a:t>
            </a:r>
            <a:r>
              <a:rPr lang="en-US" sz="3200" dirty="0">
                <a:solidFill>
                  <a:srgbClr val="2D5535"/>
                </a:solidFill>
                <a:latin typeface="Montserrat SemiBold" panose="00000700000000000000" pitchFamily="2" charset="0"/>
              </a:rPr>
              <a:t>Types Available</a:t>
            </a:r>
          </a:p>
        </p:txBody>
      </p:sp>
      <p:pic>
        <p:nvPicPr>
          <p:cNvPr id="2" name="Picture 1" descr="A green and black check mark&#10;&#10;AI-generated content may be incorrect.">
            <a:extLst>
              <a:ext uri="{FF2B5EF4-FFF2-40B4-BE49-F238E27FC236}">
                <a16:creationId xmlns:a16="http://schemas.microsoft.com/office/drawing/2014/main" id="{91063D80-DA55-C1F7-29BA-7768CE972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11" y="380973"/>
            <a:ext cx="495348" cy="304853"/>
          </a:xfrm>
          <a:prstGeom prst="rect">
            <a:avLst/>
          </a:prstGeom>
        </p:spPr>
      </p:pic>
    </p:spTree>
    <p:extLst>
      <p:ext uri="{BB962C8B-B14F-4D97-AF65-F5344CB8AC3E}">
        <p14:creationId xmlns:p14="http://schemas.microsoft.com/office/powerpoint/2010/main" val="168551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01273-2D44-E56E-4A8A-0A7063551A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9E354C3-1964-559F-D52E-546E84FDDB87}"/>
              </a:ext>
            </a:extLst>
          </p:cNvPr>
          <p:cNvSpPr/>
          <p:nvPr/>
        </p:nvSpPr>
        <p:spPr>
          <a:xfrm>
            <a:off x="635000" y="2064776"/>
            <a:ext cx="5308600" cy="3986981"/>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B003D"/>
              </a:solidFill>
            </a:endParaRPr>
          </a:p>
        </p:txBody>
      </p:sp>
      <p:sp>
        <p:nvSpPr>
          <p:cNvPr id="5" name="Rectangle 4">
            <a:extLst>
              <a:ext uri="{FF2B5EF4-FFF2-40B4-BE49-F238E27FC236}">
                <a16:creationId xmlns:a16="http://schemas.microsoft.com/office/drawing/2014/main" id="{3F437EBA-0B6E-A423-612B-B8C2DF5CB6E3}"/>
              </a:ext>
            </a:extLst>
          </p:cNvPr>
          <p:cNvSpPr/>
          <p:nvPr/>
        </p:nvSpPr>
        <p:spPr>
          <a:xfrm>
            <a:off x="6283994" y="2064776"/>
            <a:ext cx="5308600" cy="1799301"/>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B8B7B20-385F-958B-C086-908A1BD0C001}"/>
              </a:ext>
            </a:extLst>
          </p:cNvPr>
          <p:cNvSpPr txBox="1"/>
          <p:nvPr/>
        </p:nvSpPr>
        <p:spPr>
          <a:xfrm>
            <a:off x="1822728" y="2440697"/>
            <a:ext cx="2828305" cy="338554"/>
          </a:xfrm>
          <a:prstGeom prst="rect">
            <a:avLst/>
          </a:prstGeom>
          <a:noFill/>
        </p:spPr>
        <p:txBody>
          <a:bodyPr wrap="square" rtlCol="0">
            <a:spAutoFit/>
          </a:bodyPr>
          <a:lstStyle/>
          <a:p>
            <a:pPr algn="ctr"/>
            <a:r>
              <a:rPr lang="en-US" sz="1600" b="1">
                <a:solidFill>
                  <a:schemeClr val="bg1"/>
                </a:solidFill>
                <a:latin typeface="Roboto" panose="02000000000000000000" pitchFamily="2" charset="0"/>
                <a:ea typeface="Roboto" panose="02000000000000000000" pitchFamily="2" charset="0"/>
                <a:cs typeface="Poppins" panose="00000500000000000000" pitchFamily="2" charset="0"/>
              </a:rPr>
              <a:t>TIRE ADHESIVE</a:t>
            </a:r>
          </a:p>
        </p:txBody>
      </p:sp>
      <p:sp>
        <p:nvSpPr>
          <p:cNvPr id="11" name="TextBox 10">
            <a:extLst>
              <a:ext uri="{FF2B5EF4-FFF2-40B4-BE49-F238E27FC236}">
                <a16:creationId xmlns:a16="http://schemas.microsoft.com/office/drawing/2014/main" id="{4ED36E42-C891-B63B-2903-8D26FD8FCAB2}"/>
              </a:ext>
            </a:extLst>
          </p:cNvPr>
          <p:cNvSpPr txBox="1"/>
          <p:nvPr/>
        </p:nvSpPr>
        <p:spPr>
          <a:xfrm>
            <a:off x="1018482" y="2876785"/>
            <a:ext cx="4541635" cy="3174972"/>
          </a:xfrm>
          <a:prstGeom prst="rect">
            <a:avLst/>
          </a:prstGeom>
          <a:noFill/>
        </p:spPr>
        <p:txBody>
          <a:bodyPr wrap="square" rtlCol="0">
            <a:spAutoFit/>
          </a:bodyPr>
          <a:lstStyle/>
          <a:p>
            <a:pPr marL="285750" indent="-285750" eaLnBrk="1" hangingPunct="1">
              <a:lnSpc>
                <a:spcPct val="120000"/>
              </a:lnSpc>
              <a:spcBef>
                <a:spcPct val="0"/>
              </a:spcBef>
              <a:buFont typeface="Arial" panose="020B0604020202020204" pitchFamily="34" charset="0"/>
              <a:buChar char="•"/>
            </a:pPr>
            <a:r>
              <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rPr>
              <a:t>Highly aggressive permanent adhesive designed specifically for tire label applications.</a:t>
            </a:r>
          </a:p>
          <a:p>
            <a:pPr marL="285750" indent="-285750" eaLnBrk="1" hangingPunct="1">
              <a:lnSpc>
                <a:spcPct val="120000"/>
              </a:lnSpc>
              <a:spcBef>
                <a:spcPct val="0"/>
              </a:spcBef>
              <a:buFont typeface="Arial" panose="020B0604020202020204" pitchFamily="34" charset="0"/>
              <a:buChar char="•"/>
            </a:pPr>
            <a:endPar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rPr>
              <a:t>It has high initial tack, shear and ultimate adhesion.</a:t>
            </a:r>
          </a:p>
          <a:p>
            <a:pPr marL="285750" indent="-285750" eaLnBrk="1" hangingPunct="1">
              <a:lnSpc>
                <a:spcPct val="120000"/>
              </a:lnSpc>
              <a:spcBef>
                <a:spcPct val="0"/>
              </a:spcBef>
              <a:buFont typeface="Arial" panose="020B0604020202020204" pitchFamily="34" charset="0"/>
              <a:buChar char="•"/>
            </a:pPr>
            <a:endPar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rPr>
              <a:t>Provides excellent performance on hard to label substrates such as wood and carpet backing.</a:t>
            </a:r>
          </a:p>
          <a:p>
            <a:pPr eaLnBrk="1" hangingPunct="1">
              <a:lnSpc>
                <a:spcPct val="120000"/>
              </a:lnSpc>
              <a:spcBef>
                <a:spcPct val="0"/>
              </a:spcBef>
            </a:pPr>
            <a:endPar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a:lnSpc>
                <a:spcPct val="120000"/>
              </a:lnSpc>
              <a:spcBef>
                <a:spcPct val="0"/>
              </a:spcBef>
              <a:buFont typeface="Arial" panose="020B0604020202020204" pitchFamily="34" charset="0"/>
              <a:buChar char="•"/>
            </a:pPr>
            <a:r>
              <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rPr>
              <a:t>Usually, a removable adhesive is recommended when a label has a short-term life or is applied to a surface that could be damaged by the adhesive.</a:t>
            </a:r>
          </a:p>
          <a:p>
            <a:pPr marL="285750" indent="-285750" eaLnBrk="1" hangingPunct="1">
              <a:lnSpc>
                <a:spcPct val="120000"/>
              </a:lnSpc>
              <a:spcBef>
                <a:spcPct val="0"/>
              </a:spcBef>
              <a:buFont typeface="Arial" panose="020B0604020202020204" pitchFamily="34" charset="0"/>
              <a:buChar char="•"/>
            </a:pPr>
            <a:endPar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D9BDF02C-00FC-BECA-813E-BB4D32BD258D}"/>
              </a:ext>
            </a:extLst>
          </p:cNvPr>
          <p:cNvSpPr txBox="1"/>
          <p:nvPr/>
        </p:nvSpPr>
        <p:spPr>
          <a:xfrm>
            <a:off x="7836121" y="2411201"/>
            <a:ext cx="2179148" cy="338554"/>
          </a:xfrm>
          <a:prstGeom prst="rect">
            <a:avLst/>
          </a:prstGeom>
          <a:noFill/>
        </p:spPr>
        <p:txBody>
          <a:bodyPr wrap="square" rtlCol="0">
            <a:spAutoFit/>
          </a:bodyPr>
          <a:lstStyle/>
          <a:p>
            <a:pPr algn="ctr"/>
            <a:r>
              <a:rPr lang="en-US" sz="1600" b="1" dirty="0">
                <a:solidFill>
                  <a:schemeClr val="bg1"/>
                </a:solidFill>
                <a:latin typeface="Roboto" panose="02000000000000000000" pitchFamily="2" charset="0"/>
                <a:ea typeface="Roboto" panose="02000000000000000000" pitchFamily="2" charset="0"/>
                <a:cs typeface="Poppins" panose="00000500000000000000" pitchFamily="2" charset="0"/>
              </a:rPr>
              <a:t>LONG-TERM</a:t>
            </a:r>
          </a:p>
        </p:txBody>
      </p:sp>
      <p:sp>
        <p:nvSpPr>
          <p:cNvPr id="13" name="TextBox 12">
            <a:extLst>
              <a:ext uri="{FF2B5EF4-FFF2-40B4-BE49-F238E27FC236}">
                <a16:creationId xmlns:a16="http://schemas.microsoft.com/office/drawing/2014/main" id="{80EABC81-0460-2FB0-4800-A260C1E0C1DA}"/>
              </a:ext>
            </a:extLst>
          </p:cNvPr>
          <p:cNvSpPr txBox="1"/>
          <p:nvPr/>
        </p:nvSpPr>
        <p:spPr>
          <a:xfrm>
            <a:off x="6592757" y="2839636"/>
            <a:ext cx="4665876" cy="738664"/>
          </a:xfrm>
          <a:prstGeom prst="rect">
            <a:avLst/>
          </a:prstGeom>
          <a:noFill/>
        </p:spPr>
        <p:txBody>
          <a:bodyPr wrap="square" rtlCol="0">
            <a:spAutoFit/>
          </a:bodyPr>
          <a:lstStyle/>
          <a:p>
            <a:pPr marL="285750" indent="-285750" eaLnBrk="1" hangingPunct="1">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A general-purpose removable adhesive featuring moderate tack and clean removability from many substrates for up to 6 months.</a:t>
            </a:r>
          </a:p>
        </p:txBody>
      </p:sp>
      <p:sp>
        <p:nvSpPr>
          <p:cNvPr id="14" name="TextBox 13">
            <a:extLst>
              <a:ext uri="{FF2B5EF4-FFF2-40B4-BE49-F238E27FC236}">
                <a16:creationId xmlns:a16="http://schemas.microsoft.com/office/drawing/2014/main" id="{882AB5DF-A12A-E5FE-8306-DECC1292B5BD}"/>
              </a:ext>
            </a:extLst>
          </p:cNvPr>
          <p:cNvSpPr txBox="1"/>
          <p:nvPr/>
        </p:nvSpPr>
        <p:spPr>
          <a:xfrm>
            <a:off x="1967302" y="1013101"/>
            <a:ext cx="8257395" cy="584775"/>
          </a:xfrm>
          <a:prstGeom prst="rect">
            <a:avLst/>
          </a:prstGeom>
          <a:noFill/>
        </p:spPr>
        <p:txBody>
          <a:bodyPr wrap="square" rtlCol="0">
            <a:spAutoFit/>
          </a:bodyPr>
          <a:lstStyle/>
          <a:p>
            <a:pPr algn="ctr"/>
            <a:r>
              <a:rPr lang="en-US" sz="3200" dirty="0">
                <a:latin typeface="Montserrat SemiBold" panose="00000700000000000000" pitchFamily="2" charset="0"/>
              </a:rPr>
              <a:t>Permanent Adhesive </a:t>
            </a:r>
            <a:r>
              <a:rPr lang="en-US" sz="3200" dirty="0">
                <a:solidFill>
                  <a:srgbClr val="2D5535"/>
                </a:solidFill>
                <a:latin typeface="Montserrat SemiBold" panose="00000700000000000000" pitchFamily="2" charset="0"/>
              </a:rPr>
              <a:t>Types Available</a:t>
            </a:r>
          </a:p>
        </p:txBody>
      </p:sp>
      <p:sp>
        <p:nvSpPr>
          <p:cNvPr id="2" name="Rectangle 1">
            <a:extLst>
              <a:ext uri="{FF2B5EF4-FFF2-40B4-BE49-F238E27FC236}">
                <a16:creationId xmlns:a16="http://schemas.microsoft.com/office/drawing/2014/main" id="{16F29897-8A2B-8F72-8267-AFB81E4E0A35}"/>
              </a:ext>
            </a:extLst>
          </p:cNvPr>
          <p:cNvSpPr/>
          <p:nvPr/>
        </p:nvSpPr>
        <p:spPr>
          <a:xfrm>
            <a:off x="6327082" y="4210502"/>
            <a:ext cx="5308600" cy="1799301"/>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72E405-0337-875F-220F-9BEBE19978EB}"/>
              </a:ext>
            </a:extLst>
          </p:cNvPr>
          <p:cNvSpPr txBox="1"/>
          <p:nvPr/>
        </p:nvSpPr>
        <p:spPr>
          <a:xfrm>
            <a:off x="7879209" y="4394697"/>
            <a:ext cx="2179148" cy="338554"/>
          </a:xfrm>
          <a:prstGeom prst="rect">
            <a:avLst/>
          </a:prstGeom>
          <a:noFill/>
        </p:spPr>
        <p:txBody>
          <a:bodyPr wrap="square" rtlCol="0">
            <a:spAutoFit/>
          </a:bodyPr>
          <a:lstStyle/>
          <a:p>
            <a:pPr algn="ctr"/>
            <a:r>
              <a:rPr lang="en-US" sz="1600" b="1">
                <a:solidFill>
                  <a:schemeClr val="bg1"/>
                </a:solidFill>
                <a:latin typeface="Roboto" panose="02000000000000000000" pitchFamily="2" charset="0"/>
                <a:ea typeface="Roboto" panose="02000000000000000000" pitchFamily="2" charset="0"/>
                <a:cs typeface="Poppins" panose="00000500000000000000" pitchFamily="2" charset="0"/>
              </a:rPr>
              <a:t>ULTRA</a:t>
            </a:r>
          </a:p>
        </p:txBody>
      </p:sp>
      <p:sp>
        <p:nvSpPr>
          <p:cNvPr id="7" name="TextBox 6">
            <a:extLst>
              <a:ext uri="{FF2B5EF4-FFF2-40B4-BE49-F238E27FC236}">
                <a16:creationId xmlns:a16="http://schemas.microsoft.com/office/drawing/2014/main" id="{02582DD8-6B1B-C685-9453-DEFD185F1CBD}"/>
              </a:ext>
            </a:extLst>
          </p:cNvPr>
          <p:cNvSpPr txBox="1"/>
          <p:nvPr/>
        </p:nvSpPr>
        <p:spPr>
          <a:xfrm>
            <a:off x="6635845" y="4823132"/>
            <a:ext cx="4665876" cy="954107"/>
          </a:xfrm>
          <a:prstGeom prst="rect">
            <a:avLst/>
          </a:prstGeom>
          <a:noFill/>
        </p:spPr>
        <p:txBody>
          <a:bodyPr wrap="square" rtlCol="0">
            <a:spAutoFit/>
          </a:bodyPr>
          <a:lstStyle/>
          <a:p>
            <a:pPr marL="285750" indent="-285750" eaLnBrk="1" hangingPunct="1">
              <a:spcBef>
                <a:spcPct val="0"/>
              </a:spcBef>
              <a:buFont typeface="Arial" panose="020B0604020202020204" pitchFamily="34" charset="0"/>
              <a:buChar char="•"/>
            </a:pPr>
            <a:r>
              <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rPr>
              <a:t>A removable adhesive with ultra low-tack, adhesion, and shear properties</a:t>
            </a:r>
          </a:p>
          <a:p>
            <a:pPr marL="285750" indent="-285750" eaLnBrk="1" hangingPunct="1">
              <a:spcBef>
                <a:spcPct val="0"/>
              </a:spcBef>
              <a:buFont typeface="Arial" panose="020B0604020202020204" pitchFamily="34" charset="0"/>
              <a:buChar char="•"/>
            </a:pPr>
            <a:r>
              <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rPr>
              <a:t>Has a service temperature range of -20° F to +250° F, and is removable without leaving residue </a:t>
            </a:r>
          </a:p>
        </p:txBody>
      </p:sp>
      <p:pic>
        <p:nvPicPr>
          <p:cNvPr id="8" name="Picture 7" descr="A green and black check mark&#10;&#10;AI-generated content may be incorrect.">
            <a:extLst>
              <a:ext uri="{FF2B5EF4-FFF2-40B4-BE49-F238E27FC236}">
                <a16:creationId xmlns:a16="http://schemas.microsoft.com/office/drawing/2014/main" id="{5AEA1765-7216-A551-C80F-4813DF5D4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11" y="380973"/>
            <a:ext cx="495348" cy="304853"/>
          </a:xfrm>
          <a:prstGeom prst="rect">
            <a:avLst/>
          </a:prstGeom>
        </p:spPr>
      </p:pic>
    </p:spTree>
    <p:extLst>
      <p:ext uri="{BB962C8B-B14F-4D97-AF65-F5344CB8AC3E}">
        <p14:creationId xmlns:p14="http://schemas.microsoft.com/office/powerpoint/2010/main" val="2268295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EB949-26C7-09B6-FC17-56BA63FD172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2F2A726-F51E-6C09-DA2E-E5F2429DB986}"/>
              </a:ext>
            </a:extLst>
          </p:cNvPr>
          <p:cNvSpPr/>
          <p:nvPr/>
        </p:nvSpPr>
        <p:spPr>
          <a:xfrm>
            <a:off x="0" y="0"/>
            <a:ext cx="3238500" cy="6858000"/>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5EBC1E-57D0-6A8F-AEAB-48727994CA0E}"/>
              </a:ext>
            </a:extLst>
          </p:cNvPr>
          <p:cNvSpPr txBox="1"/>
          <p:nvPr/>
        </p:nvSpPr>
        <p:spPr>
          <a:xfrm>
            <a:off x="3829406" y="640837"/>
            <a:ext cx="5196608" cy="1077218"/>
          </a:xfrm>
          <a:prstGeom prst="rect">
            <a:avLst/>
          </a:prstGeom>
          <a:noFill/>
        </p:spPr>
        <p:txBody>
          <a:bodyPr wrap="square" rtlCol="0">
            <a:spAutoFit/>
          </a:bodyPr>
          <a:lstStyle/>
          <a:p>
            <a:r>
              <a:rPr lang="en-US" sz="3200" dirty="0">
                <a:latin typeface="Montserrat SemiBold" panose="00000700000000000000" pitchFamily="2" charset="0"/>
              </a:rPr>
              <a:t>Know Your</a:t>
            </a:r>
          </a:p>
          <a:p>
            <a:r>
              <a:rPr lang="en-US" sz="3200" dirty="0">
                <a:solidFill>
                  <a:srgbClr val="2D5535"/>
                </a:solidFill>
                <a:latin typeface="Montserrat SemiBold" panose="00000700000000000000" pitchFamily="2" charset="0"/>
              </a:rPr>
              <a:t>Customers’ Application</a:t>
            </a:r>
          </a:p>
        </p:txBody>
      </p:sp>
      <p:sp>
        <p:nvSpPr>
          <p:cNvPr id="15" name="TextBox 14">
            <a:extLst>
              <a:ext uri="{FF2B5EF4-FFF2-40B4-BE49-F238E27FC236}">
                <a16:creationId xmlns:a16="http://schemas.microsoft.com/office/drawing/2014/main" id="{248165C6-A87E-B76F-503E-3DB95EBA3598}"/>
              </a:ext>
            </a:extLst>
          </p:cNvPr>
          <p:cNvSpPr txBox="1"/>
          <p:nvPr/>
        </p:nvSpPr>
        <p:spPr>
          <a:xfrm>
            <a:off x="3829405" y="1969075"/>
            <a:ext cx="7635649" cy="4185761"/>
          </a:xfrm>
          <a:prstGeom prst="rect">
            <a:avLst/>
          </a:prstGeom>
          <a:noFill/>
        </p:spPr>
        <p:txBody>
          <a:bodyPr wrap="square">
            <a:spAutoFit/>
          </a:bodyPr>
          <a:lstStyle/>
          <a:p>
            <a:pPr eaLnBrk="1" hangingPunct="1">
              <a:spcBef>
                <a:spcPct val="0"/>
              </a:spcBef>
              <a:buFontTx/>
              <a:buNone/>
            </a:pP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Understand what type of questions to ask in knowing what type of  surface the label will be applied to:</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t>
            </a:r>
          </a:p>
          <a:p>
            <a:pPr eaLnBrk="1" hangingPunct="1">
              <a:spcBef>
                <a:spcPct val="0"/>
              </a:spcBef>
              <a:buFontTx/>
              <a:buNone/>
            </a:pPr>
            <a:r>
              <a:rPr lang="en-US" altLang="en-US" sz="1400" b="1" dirty="0">
                <a:solidFill>
                  <a:srgbClr val="2D5535"/>
                </a:solidFill>
                <a:latin typeface="Roboto" panose="02000000000000000000" pitchFamily="2" charset="0"/>
                <a:ea typeface="Roboto" panose="02000000000000000000" pitchFamily="2" charset="0"/>
                <a:cs typeface="Poppins" panose="00000500000000000000" pitchFamily="2" charset="0"/>
              </a:rPr>
              <a:t>Substrate Composition: </a:t>
            </a:r>
          </a:p>
          <a:p>
            <a:pPr eaLnBrk="1" hangingPunct="1">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What type of substrate do you intend to label?</a:t>
            </a:r>
          </a:p>
          <a:p>
            <a:pPr eaLnBrk="1" hangingPunct="1">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There are a wide variety of substrate compositions that react differently to adhesive types.</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r>
              <a:rPr lang="en-US" altLang="en-US" sz="1400" b="1" dirty="0">
                <a:solidFill>
                  <a:srgbClr val="2D5535"/>
                </a:solidFill>
                <a:latin typeface="Roboto" panose="02000000000000000000" pitchFamily="2" charset="0"/>
                <a:ea typeface="Roboto" panose="02000000000000000000" pitchFamily="2" charset="0"/>
                <a:cs typeface="Poppins" panose="00000500000000000000" pitchFamily="2" charset="0"/>
              </a:rPr>
              <a:t>Substrate Shape and Texture:</a:t>
            </a:r>
          </a:p>
          <a:p>
            <a:pPr eaLnBrk="1" hangingPunct="1">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Is the substrate flat or curved? </a:t>
            </a:r>
          </a:p>
          <a:p>
            <a:pPr eaLnBrk="1" hangingPunct="1">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Is the texture smooth or rough?</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lvl="1"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Shape and texture presents additional challenges for adhesives because less surface contact results in a smaller bonding area and lower adhesion levels.</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AutoNum type="arabicPeriod" startAt="3"/>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What is the contour of the object to which the label is applied is a primary consideration . </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Regardless of the adhesive strength, it is virtually impossible for an</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adhesive to overcome continuous stress if the right face stock (conformable) is</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not chosen.</a:t>
            </a:r>
          </a:p>
        </p:txBody>
      </p:sp>
      <p:pic>
        <p:nvPicPr>
          <p:cNvPr id="2" name="Picture 1" descr="A green and black check mark&#10;&#10;AI-generated content may be incorrect.">
            <a:extLst>
              <a:ext uri="{FF2B5EF4-FFF2-40B4-BE49-F238E27FC236}">
                <a16:creationId xmlns:a16="http://schemas.microsoft.com/office/drawing/2014/main" id="{8AE202CB-0D3D-5FFF-1C48-2587B886E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5003" y="452646"/>
            <a:ext cx="495348" cy="304853"/>
          </a:xfrm>
          <a:prstGeom prst="rect">
            <a:avLst/>
          </a:prstGeom>
        </p:spPr>
      </p:pic>
    </p:spTree>
    <p:extLst>
      <p:ext uri="{BB962C8B-B14F-4D97-AF65-F5344CB8AC3E}">
        <p14:creationId xmlns:p14="http://schemas.microsoft.com/office/powerpoint/2010/main" val="198190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9D962-A48C-0BE4-21D0-6C85B7622F3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EBCBCBC-CDFE-7D02-FCE3-A836EE276463}"/>
              </a:ext>
            </a:extLst>
          </p:cNvPr>
          <p:cNvSpPr/>
          <p:nvPr/>
        </p:nvSpPr>
        <p:spPr>
          <a:xfrm>
            <a:off x="0" y="4876800"/>
            <a:ext cx="12192000" cy="1993900"/>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14" descr="Two cans on a rocky surface&#10;&#10;Description automatically generated">
            <a:extLst>
              <a:ext uri="{FF2B5EF4-FFF2-40B4-BE49-F238E27FC236}">
                <a16:creationId xmlns:a16="http://schemas.microsoft.com/office/drawing/2014/main" id="{819D8E85-AE32-1047-C00D-09B8A6C57F7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22" name="Picture Placeholder 21" descr="A bottle of vodka on a tray&#10;&#10;Description automatically generated">
            <a:extLst>
              <a:ext uri="{FF2B5EF4-FFF2-40B4-BE49-F238E27FC236}">
                <a16:creationId xmlns:a16="http://schemas.microsoft.com/office/drawing/2014/main" id="{4942E438-D37E-4B47-9E22-62C5697FCE47}"/>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24" name="Picture Placeholder 23" descr="A bag of bread with text on it&#10;&#10;Description automatically generated">
            <a:extLst>
              <a:ext uri="{FF2B5EF4-FFF2-40B4-BE49-F238E27FC236}">
                <a16:creationId xmlns:a16="http://schemas.microsoft.com/office/drawing/2014/main" id="{C72E1A4A-0F1C-50C6-621E-78E53211429D}"/>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26" name="Picture Placeholder 25" descr="A close-up of a bottle&#10;&#10;Description automatically generated">
            <a:extLst>
              <a:ext uri="{FF2B5EF4-FFF2-40B4-BE49-F238E27FC236}">
                <a16:creationId xmlns:a16="http://schemas.microsoft.com/office/drawing/2014/main" id="{F99F7103-C29C-6042-F33E-8EEE9BF3A03B}"/>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sp>
        <p:nvSpPr>
          <p:cNvPr id="11" name="TextBox 10">
            <a:extLst>
              <a:ext uri="{FF2B5EF4-FFF2-40B4-BE49-F238E27FC236}">
                <a16:creationId xmlns:a16="http://schemas.microsoft.com/office/drawing/2014/main" id="{F448876F-B69F-CBF0-5EB6-86CD4C33CB75}"/>
              </a:ext>
            </a:extLst>
          </p:cNvPr>
          <p:cNvSpPr txBox="1"/>
          <p:nvPr/>
        </p:nvSpPr>
        <p:spPr>
          <a:xfrm>
            <a:off x="1638039" y="1605674"/>
            <a:ext cx="8915919" cy="1610697"/>
          </a:xfrm>
          <a:prstGeom prst="rect">
            <a:avLst/>
          </a:prstGeom>
          <a:noFill/>
        </p:spPr>
        <p:txBody>
          <a:bodyPr wrap="square" rtlCol="0">
            <a:spAutoFit/>
          </a:bodyPr>
          <a:lstStyle/>
          <a:p>
            <a:pPr algn="ctr">
              <a:lnSpc>
                <a:spcPct val="150000"/>
              </a:lnSpc>
            </a:pPr>
            <a:r>
              <a:rPr lang="en-CA"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No package is complete without the label. At ID Images we know label requirements. We can run custom up to 8 colors as well as supply the stock labels you need. We deliver what you require to ensure your future business; on-time delivery, unmatched quality and competitive pricing. Let us provide solutions for your product identification needs.</a:t>
            </a:r>
          </a:p>
          <a:p>
            <a:pPr algn="ctr">
              <a:lnSpc>
                <a:spcPct val="150000"/>
              </a:lnSpc>
            </a:pPr>
            <a:endParaRPr lang="en-ID" sz="11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393DBE9B-721F-24C7-BF53-A64C12BB4D3A}"/>
              </a:ext>
            </a:extLst>
          </p:cNvPr>
          <p:cNvSpPr txBox="1"/>
          <p:nvPr/>
        </p:nvSpPr>
        <p:spPr>
          <a:xfrm>
            <a:off x="2124501" y="971168"/>
            <a:ext cx="7942996" cy="584775"/>
          </a:xfrm>
          <a:prstGeom prst="rect">
            <a:avLst/>
          </a:prstGeom>
          <a:noFill/>
        </p:spPr>
        <p:txBody>
          <a:bodyPr wrap="square" rtlCol="0">
            <a:spAutoFit/>
          </a:bodyPr>
          <a:lstStyle/>
          <a:p>
            <a:pPr algn="ctr"/>
            <a:r>
              <a:rPr lang="en-US" sz="3200" dirty="0">
                <a:latin typeface="Montserrat SemiBold" panose="00000700000000000000" pitchFamily="2" charset="0"/>
              </a:rPr>
              <a:t>Labels Make the </a:t>
            </a:r>
            <a:r>
              <a:rPr lang="en-US" sz="3200" dirty="0">
                <a:solidFill>
                  <a:srgbClr val="2D5535"/>
                </a:solidFill>
                <a:latin typeface="Montserrat SemiBold" panose="00000700000000000000" pitchFamily="2" charset="0"/>
              </a:rPr>
              <a:t>Total Package</a:t>
            </a:r>
          </a:p>
        </p:txBody>
      </p:sp>
      <p:pic>
        <p:nvPicPr>
          <p:cNvPr id="3" name="Picture 2" descr="A person scanning a package&#10;&#10;Description automatically generated">
            <a:extLst>
              <a:ext uri="{FF2B5EF4-FFF2-40B4-BE49-F238E27FC236}">
                <a16:creationId xmlns:a16="http://schemas.microsoft.com/office/drawing/2014/main" id="{7B4422BB-E76B-2921-D395-6DD517C9E2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5301" y="3429000"/>
            <a:ext cx="2666999" cy="2895600"/>
          </a:xfrm>
          <a:prstGeom prst="rect">
            <a:avLst/>
          </a:prstGeom>
        </p:spPr>
      </p:pic>
      <p:pic>
        <p:nvPicPr>
          <p:cNvPr id="5" name="Picture 4" descr="A group of plastic containers with food in them&#10;&#10;Description automatically generated">
            <a:extLst>
              <a:ext uri="{FF2B5EF4-FFF2-40B4-BE49-F238E27FC236}">
                <a16:creationId xmlns:a16="http://schemas.microsoft.com/office/drawing/2014/main" id="{9F91F28C-0196-FB25-A3D1-0E944707008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029700" y="3429000"/>
            <a:ext cx="2667000" cy="2895600"/>
          </a:xfrm>
          <a:prstGeom prst="rect">
            <a:avLst/>
          </a:prstGeom>
        </p:spPr>
      </p:pic>
      <p:pic>
        <p:nvPicPr>
          <p:cNvPr id="2" name="Picture 2" descr="cc388f97-faf2-4893-93f7-c5c35e6fa128@namprd19">
            <a:extLst>
              <a:ext uri="{FF2B5EF4-FFF2-40B4-BE49-F238E27FC236}">
                <a16:creationId xmlns:a16="http://schemas.microsoft.com/office/drawing/2014/main" id="{660AC61A-519D-E819-C2E1-F10DD49B486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029700" y="3429000"/>
            <a:ext cx="26670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een and black check mark&#10;&#10;AI-generated content may be incorrect.">
            <a:extLst>
              <a:ext uri="{FF2B5EF4-FFF2-40B4-BE49-F238E27FC236}">
                <a16:creationId xmlns:a16="http://schemas.microsoft.com/office/drawing/2014/main" id="{540E2151-86FE-BB05-89DF-3E7E336032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7011" y="380973"/>
            <a:ext cx="495348" cy="304853"/>
          </a:xfrm>
          <a:prstGeom prst="rect">
            <a:avLst/>
          </a:prstGeom>
        </p:spPr>
      </p:pic>
    </p:spTree>
    <p:extLst>
      <p:ext uri="{BB962C8B-B14F-4D97-AF65-F5344CB8AC3E}">
        <p14:creationId xmlns:p14="http://schemas.microsoft.com/office/powerpoint/2010/main" val="383380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AB661-BEA9-4D70-0A40-FA13C4E7FF8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D1A8A4E-0E42-BBA8-91BB-9694EC105E3C}"/>
              </a:ext>
            </a:extLst>
          </p:cNvPr>
          <p:cNvSpPr/>
          <p:nvPr/>
        </p:nvSpPr>
        <p:spPr>
          <a:xfrm>
            <a:off x="0" y="0"/>
            <a:ext cx="3238500" cy="6858000"/>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40B0DD-164C-0867-6412-41F0AD10C7D7}"/>
              </a:ext>
            </a:extLst>
          </p:cNvPr>
          <p:cNvSpPr txBox="1"/>
          <p:nvPr/>
        </p:nvSpPr>
        <p:spPr>
          <a:xfrm>
            <a:off x="3829406" y="862061"/>
            <a:ext cx="5196608" cy="1077218"/>
          </a:xfrm>
          <a:prstGeom prst="rect">
            <a:avLst/>
          </a:prstGeom>
          <a:noFill/>
        </p:spPr>
        <p:txBody>
          <a:bodyPr wrap="square" lIns="91440" tIns="45720" rIns="91440" bIns="45720" rtlCol="0" anchor="t">
            <a:spAutoFit/>
          </a:bodyPr>
          <a:lstStyle/>
          <a:p>
            <a:r>
              <a:rPr lang="en-US" sz="3200" dirty="0">
                <a:latin typeface="Montserrat SemiBold" panose="00000700000000000000" pitchFamily="2" charset="0"/>
              </a:rPr>
              <a:t>Know Your</a:t>
            </a:r>
          </a:p>
          <a:p>
            <a:r>
              <a:rPr lang="en-US" sz="3200" dirty="0">
                <a:solidFill>
                  <a:srgbClr val="2D5535"/>
                </a:solidFill>
                <a:latin typeface="Montserrat SemiBold"/>
              </a:rPr>
              <a:t>Customer's Application</a:t>
            </a:r>
          </a:p>
        </p:txBody>
      </p:sp>
      <p:sp>
        <p:nvSpPr>
          <p:cNvPr id="15" name="TextBox 14">
            <a:extLst>
              <a:ext uri="{FF2B5EF4-FFF2-40B4-BE49-F238E27FC236}">
                <a16:creationId xmlns:a16="http://schemas.microsoft.com/office/drawing/2014/main" id="{46A9FC14-DB9E-A0E0-5CE2-02F6D3F4E529}"/>
              </a:ext>
            </a:extLst>
          </p:cNvPr>
          <p:cNvSpPr txBox="1"/>
          <p:nvPr/>
        </p:nvSpPr>
        <p:spPr>
          <a:xfrm>
            <a:off x="3829405" y="2190299"/>
            <a:ext cx="7826886" cy="3560975"/>
          </a:xfrm>
          <a:prstGeom prst="rect">
            <a:avLst/>
          </a:prstGeom>
          <a:noFill/>
        </p:spPr>
        <p:txBody>
          <a:bodyPr wrap="square">
            <a:spAutoFit/>
          </a:bodyPr>
          <a:lstStyle/>
          <a:p>
            <a:pPr>
              <a:spcBef>
                <a:spcPct val="0"/>
              </a:spcBef>
            </a:pPr>
            <a:r>
              <a:rPr lang="en-US" altLang="en-US" sz="1400" b="1" dirty="0">
                <a:solidFill>
                  <a:srgbClr val="2D5535"/>
                </a:solidFill>
                <a:latin typeface="Roboto" panose="02000000000000000000" pitchFamily="2" charset="0"/>
                <a:ea typeface="Roboto" panose="02000000000000000000" pitchFamily="2" charset="0"/>
                <a:cs typeface="Poppins" panose="00000500000000000000" pitchFamily="2" charset="0"/>
              </a:rPr>
              <a:t>End-Use Environment </a:t>
            </a:r>
          </a:p>
          <a:p>
            <a:pPr>
              <a:spcBef>
                <a:spcPct val="0"/>
              </a:spcBef>
            </a:pPr>
            <a:endPar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spcBef>
                <a:spcPct val="0"/>
              </a:spcBef>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What type of </a:t>
            </a: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conditions</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will the labeled product be used in?</a:t>
            </a:r>
          </a:p>
          <a:p>
            <a:pPr>
              <a:spcBef>
                <a:spcPct val="0"/>
              </a:spcBef>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0" lvl="1">
              <a:lnSpc>
                <a:spcPct val="115000"/>
              </a:lnSpc>
              <a:spcBef>
                <a:spcPct val="0"/>
              </a:spcBef>
            </a:pPr>
            <a:r>
              <a:rPr lang="en-US" altLang="en-US" sz="1400" b="1" u="sng"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Environmental conditions </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play a pivotal role in the selection of adhesives.</a:t>
            </a:r>
          </a:p>
          <a:p>
            <a:pPr marL="0" lvl="1">
              <a:spcBef>
                <a:spcPct val="0"/>
              </a:spcBef>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0" lvl="1">
              <a:spcBef>
                <a:spcPct val="0"/>
              </a:spcBef>
            </a:pPr>
            <a:r>
              <a:rPr lang="en-US" altLang="en-US" sz="1400" b="1" u="sng"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Conditions to consider:</a:t>
            </a:r>
          </a:p>
          <a:p>
            <a:pPr marL="0" lvl="1">
              <a:lnSpc>
                <a:spcPct val="55000"/>
              </a:lnSpc>
              <a:spcBef>
                <a:spcPct val="0"/>
              </a:spcBef>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t>
            </a:r>
          </a:p>
          <a:p>
            <a:pPr marL="285750" lvl="2" indent="-285750">
              <a:lnSpc>
                <a:spcPct val="110000"/>
              </a:lnSpc>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Will the surface be clean, free of dust?</a:t>
            </a:r>
          </a:p>
          <a:p>
            <a:pPr marL="285750" lvl="2" indent="-285750">
              <a:lnSpc>
                <a:spcPct val="110000"/>
              </a:lnSpc>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Will the surface have oil or moisture?</a:t>
            </a:r>
          </a:p>
          <a:p>
            <a:pPr marL="285750" lvl="2" indent="-285750">
              <a:lnSpc>
                <a:spcPct val="110000"/>
              </a:lnSpc>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Will the surface be rough or smooth, curved or flat?</a:t>
            </a:r>
          </a:p>
          <a:p>
            <a:pPr marL="285750" lvl="2" indent="-285750">
              <a:lnSpc>
                <a:spcPct val="110000"/>
              </a:lnSpc>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Will the surface be affected by heat or cold?</a:t>
            </a:r>
          </a:p>
          <a:p>
            <a:pPr marL="0" lvl="2">
              <a:spcBef>
                <a:spcPct val="0"/>
              </a:spcBef>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0" lvl="1">
              <a:spcBef>
                <a:spcPct val="0"/>
              </a:spcBef>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 presence of contamination can prevent contact of the adhesive with the substrate.</a:t>
            </a:r>
          </a:p>
          <a:p>
            <a:pPr marL="0" lvl="1">
              <a:spcBef>
                <a:spcPct val="0"/>
              </a:spcBef>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spcBef>
                <a:spcPct val="0"/>
              </a:spcBef>
            </a:pPr>
            <a:r>
              <a:rPr lang="en-US" altLang="en-US" sz="1400" b="1" dirty="0">
                <a:solidFill>
                  <a:srgbClr val="2D5535"/>
                </a:solidFill>
                <a:latin typeface="Roboto" panose="02000000000000000000" pitchFamily="2" charset="0"/>
                <a:ea typeface="Roboto" panose="02000000000000000000" pitchFamily="2" charset="0"/>
                <a:cs typeface="Poppins" panose="00000500000000000000" pitchFamily="2" charset="0"/>
              </a:rPr>
              <a:t>We ALWAYS </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recommend sampling the label in your customers’ end-use environment.</a:t>
            </a:r>
          </a:p>
        </p:txBody>
      </p:sp>
      <p:pic>
        <p:nvPicPr>
          <p:cNvPr id="2" name="Picture 1" descr="A green and black check mark&#10;&#10;AI-generated content may be incorrect.">
            <a:extLst>
              <a:ext uri="{FF2B5EF4-FFF2-40B4-BE49-F238E27FC236}">
                <a16:creationId xmlns:a16="http://schemas.microsoft.com/office/drawing/2014/main" id="{E934D378-F470-2D92-E38D-2BF7E6253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5003" y="452646"/>
            <a:ext cx="495348" cy="304853"/>
          </a:xfrm>
          <a:prstGeom prst="rect">
            <a:avLst/>
          </a:prstGeom>
        </p:spPr>
      </p:pic>
    </p:spTree>
    <p:extLst>
      <p:ext uri="{BB962C8B-B14F-4D97-AF65-F5344CB8AC3E}">
        <p14:creationId xmlns:p14="http://schemas.microsoft.com/office/powerpoint/2010/main" val="402350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7FA7C-86EB-0B20-A572-ABC300989474}"/>
            </a:ext>
          </a:extLst>
        </p:cNvPr>
        <p:cNvGrpSpPr/>
        <p:nvPr/>
      </p:nvGrpSpPr>
      <p:grpSpPr>
        <a:xfrm>
          <a:off x="0" y="0"/>
          <a:ext cx="0" cy="0"/>
          <a:chOff x="0" y="0"/>
          <a:chExt cx="0" cy="0"/>
        </a:xfrm>
      </p:grpSpPr>
      <p:pic>
        <p:nvPicPr>
          <p:cNvPr id="13" name="Picture Placeholder 12" descr="Two cans of beer on a table&#10;&#10;Description automatically generated">
            <a:extLst>
              <a:ext uri="{FF2B5EF4-FFF2-40B4-BE49-F238E27FC236}">
                <a16:creationId xmlns:a16="http://schemas.microsoft.com/office/drawing/2014/main" id="{C41D0E5C-528A-5FA6-365F-DE2DAE03A96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Rectangle 3">
            <a:extLst>
              <a:ext uri="{FF2B5EF4-FFF2-40B4-BE49-F238E27FC236}">
                <a16:creationId xmlns:a16="http://schemas.microsoft.com/office/drawing/2014/main" id="{AD1FAF23-BF77-0BFF-15BF-CDB42BE238CA}"/>
              </a:ext>
            </a:extLst>
          </p:cNvPr>
          <p:cNvSpPr/>
          <p:nvPr/>
        </p:nvSpPr>
        <p:spPr>
          <a:xfrm>
            <a:off x="0" y="0"/>
            <a:ext cx="12192000" cy="6858000"/>
          </a:xfrm>
          <a:prstGeom prst="rect">
            <a:avLst/>
          </a:prstGeom>
          <a:gradFill flip="none" rotWithShape="1">
            <a:gsLst>
              <a:gs pos="30000">
                <a:srgbClr val="34773C">
                  <a:alpha val="66686"/>
                </a:srgbClr>
              </a:gs>
              <a:gs pos="100000">
                <a:srgbClr val="2D5535">
                  <a:alpha val="76000"/>
                </a:srgb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385F39-80E5-9E09-3B14-8F5D65543279}"/>
              </a:ext>
            </a:extLst>
          </p:cNvPr>
          <p:cNvSpPr txBox="1"/>
          <p:nvPr/>
        </p:nvSpPr>
        <p:spPr>
          <a:xfrm>
            <a:off x="1656442" y="2116547"/>
            <a:ext cx="8904515" cy="1323439"/>
          </a:xfrm>
          <a:prstGeom prst="rect">
            <a:avLst/>
          </a:prstGeom>
          <a:noFill/>
        </p:spPr>
        <p:txBody>
          <a:bodyPr wrap="square" rtlCol="0">
            <a:spAutoFit/>
          </a:bodyPr>
          <a:lstStyle/>
          <a:p>
            <a:pPr algn="ctr"/>
            <a:r>
              <a:rPr lang="en-US" sz="8000">
                <a:solidFill>
                  <a:schemeClr val="bg1"/>
                </a:solidFill>
                <a:latin typeface="Montserrat SemiBold" panose="00000700000000000000" pitchFamily="2" charset="0"/>
              </a:rPr>
              <a:t>Thank You</a:t>
            </a:r>
          </a:p>
        </p:txBody>
      </p:sp>
      <p:sp>
        <p:nvSpPr>
          <p:cNvPr id="11" name="TextBox 10">
            <a:extLst>
              <a:ext uri="{FF2B5EF4-FFF2-40B4-BE49-F238E27FC236}">
                <a16:creationId xmlns:a16="http://schemas.microsoft.com/office/drawing/2014/main" id="{A4272622-BA4B-30AA-4790-BC509B7C144C}"/>
              </a:ext>
            </a:extLst>
          </p:cNvPr>
          <p:cNvSpPr txBox="1"/>
          <p:nvPr/>
        </p:nvSpPr>
        <p:spPr>
          <a:xfrm>
            <a:off x="3614056" y="3528886"/>
            <a:ext cx="4963886" cy="1169551"/>
          </a:xfrm>
          <a:prstGeom prst="rect">
            <a:avLst/>
          </a:prstGeom>
          <a:noFill/>
        </p:spPr>
        <p:txBody>
          <a:bodyPr wrap="square" rtlCol="0">
            <a:spAutoFit/>
          </a:bodyPr>
          <a:lstStyle/>
          <a:p>
            <a:pPr algn="ctr"/>
            <a:r>
              <a:rPr lang="en-US" altLang="en-US" sz="1400" spc="300">
                <a:solidFill>
                  <a:schemeClr val="bg1"/>
                </a:solidFill>
                <a:latin typeface="Roboto" panose="02000000000000000000" pitchFamily="2" charset="0"/>
                <a:ea typeface="Roboto" panose="02000000000000000000" pitchFamily="2" charset="0"/>
              </a:rPr>
              <a:t>Call or email ID Images today 866.516.7300 </a:t>
            </a:r>
            <a:r>
              <a:rPr lang="en-US" altLang="en-US" sz="1400" spc="300">
                <a:solidFill>
                  <a:schemeClr val="bg1"/>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customerservice@idimages.com</a:t>
            </a:r>
            <a:r>
              <a:rPr lang="en-US" altLang="en-US" sz="1400" spc="300">
                <a:solidFill>
                  <a:schemeClr val="bg1"/>
                </a:solidFill>
                <a:latin typeface="Roboto" panose="02000000000000000000" pitchFamily="2" charset="0"/>
                <a:ea typeface="Roboto" panose="02000000000000000000" pitchFamily="2" charset="0"/>
              </a:rPr>
              <a:t>  </a:t>
            </a:r>
            <a:r>
              <a:rPr lang="en-US" altLang="en-US" sz="1400" spc="300">
                <a:solidFill>
                  <a:schemeClr val="bg1"/>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www.idimages.com</a:t>
            </a:r>
            <a:endParaRPr lang="en-US" altLang="en-US" sz="1400" spc="300">
              <a:solidFill>
                <a:schemeClr val="bg1"/>
              </a:solidFill>
              <a:latin typeface="Roboto" panose="02000000000000000000" pitchFamily="2" charset="0"/>
              <a:ea typeface="Roboto" panose="02000000000000000000" pitchFamily="2" charset="0"/>
            </a:endParaRPr>
          </a:p>
          <a:p>
            <a:pPr algn="ctr"/>
            <a:endParaRPr lang="en-US" sz="1400" spc="300">
              <a:solidFill>
                <a:schemeClr val="bg1"/>
              </a:solidFill>
              <a:latin typeface="Roboto" panose="02000000000000000000" pitchFamily="2" charset="0"/>
              <a:ea typeface="Roboto" panose="02000000000000000000" pitchFamily="2" charset="0"/>
            </a:endParaRPr>
          </a:p>
        </p:txBody>
      </p:sp>
      <p:pic>
        <p:nvPicPr>
          <p:cNvPr id="3" name="Picture 2" descr="A black background with white text&#10;&#10;Description automatically generated">
            <a:extLst>
              <a:ext uri="{FF2B5EF4-FFF2-40B4-BE49-F238E27FC236}">
                <a16:creationId xmlns:a16="http://schemas.microsoft.com/office/drawing/2014/main" id="{BA2CDCAE-FD38-4E77-0592-6F2FD7A222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2542" y="5649182"/>
            <a:ext cx="2946913" cy="491152"/>
          </a:xfrm>
          <a:prstGeom prst="rect">
            <a:avLst/>
          </a:prstGeom>
        </p:spPr>
      </p:pic>
    </p:spTree>
    <p:extLst>
      <p:ext uri="{BB962C8B-B14F-4D97-AF65-F5344CB8AC3E}">
        <p14:creationId xmlns:p14="http://schemas.microsoft.com/office/powerpoint/2010/main" val="337914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D8E05-793D-7644-E404-601DABC54DD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2C6CE78-CF66-9D9A-E316-1EA5871F729F}"/>
              </a:ext>
            </a:extLst>
          </p:cNvPr>
          <p:cNvSpPr/>
          <p:nvPr/>
        </p:nvSpPr>
        <p:spPr>
          <a:xfrm>
            <a:off x="0" y="0"/>
            <a:ext cx="3238500" cy="6858000"/>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CF89251-5CFA-E9EB-D980-4908CFFFEF91}"/>
              </a:ext>
            </a:extLst>
          </p:cNvPr>
          <p:cNvSpPr txBox="1"/>
          <p:nvPr/>
        </p:nvSpPr>
        <p:spPr>
          <a:xfrm>
            <a:off x="6410369" y="1319261"/>
            <a:ext cx="4704634" cy="584775"/>
          </a:xfrm>
          <a:prstGeom prst="rect">
            <a:avLst/>
          </a:prstGeom>
          <a:noFill/>
        </p:spPr>
        <p:txBody>
          <a:bodyPr wrap="square" rtlCol="0">
            <a:spAutoFit/>
          </a:bodyPr>
          <a:lstStyle/>
          <a:p>
            <a:r>
              <a:rPr lang="en-US" sz="3200" dirty="0">
                <a:latin typeface="Montserrat SemiBold" panose="00000700000000000000" pitchFamily="2" charset="0"/>
              </a:rPr>
              <a:t>What is </a:t>
            </a:r>
            <a:r>
              <a:rPr lang="en-US" sz="3200" dirty="0">
                <a:solidFill>
                  <a:srgbClr val="2D5535"/>
                </a:solidFill>
                <a:latin typeface="Montserrat SemiBold" panose="00000700000000000000" pitchFamily="2" charset="0"/>
              </a:rPr>
              <a:t>a label?</a:t>
            </a:r>
          </a:p>
        </p:txBody>
      </p:sp>
      <p:sp>
        <p:nvSpPr>
          <p:cNvPr id="19" name="TextBox 18">
            <a:extLst>
              <a:ext uri="{FF2B5EF4-FFF2-40B4-BE49-F238E27FC236}">
                <a16:creationId xmlns:a16="http://schemas.microsoft.com/office/drawing/2014/main" id="{87A50675-FACC-F40B-4CF5-B842D1155D59}"/>
              </a:ext>
            </a:extLst>
          </p:cNvPr>
          <p:cNvSpPr txBox="1"/>
          <p:nvPr/>
        </p:nvSpPr>
        <p:spPr>
          <a:xfrm>
            <a:off x="6410369" y="2130183"/>
            <a:ext cx="4757658" cy="3970318"/>
          </a:xfrm>
          <a:prstGeom prst="rect">
            <a:avLst/>
          </a:prstGeom>
          <a:noFill/>
        </p:spPr>
        <p:txBody>
          <a:bodyPr wrap="square">
            <a:spAutoFit/>
          </a:bodyPr>
          <a:lstStyle/>
          <a:p>
            <a:pPr eaLnBrk="1" hangingPunct="1">
              <a:buClr>
                <a:schemeClr val="tx1"/>
              </a:buClr>
              <a:buFont typeface="Wingdings" pitchFamily="2" charset="2"/>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Simply put, a label provides information about a product</a:t>
            </a:r>
          </a:p>
          <a:p>
            <a:pPr eaLnBrk="1" hangingPunct="1">
              <a:buClr>
                <a:schemeClr val="tx1"/>
              </a:buClr>
              <a:buFont typeface="Wingdings" pitchFamily="2" charset="2"/>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lvl="1" eaLnBrk="1" hangingPunct="1">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Barcode</a:t>
            </a:r>
          </a:p>
          <a:p>
            <a:pPr lvl="1" eaLnBrk="1" hangingPunct="1">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Address</a:t>
            </a:r>
          </a:p>
          <a:p>
            <a:pPr lvl="1" eaLnBrk="1" hangingPunct="1">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Ingredients</a:t>
            </a:r>
          </a:p>
          <a:p>
            <a:pPr lvl="1" eaLnBrk="1" hangingPunct="1">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Product Name / Marketing Information</a:t>
            </a:r>
          </a:p>
          <a:p>
            <a:pPr lvl="1" eaLnBrk="1" hangingPunct="1">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Other uses</a:t>
            </a:r>
          </a:p>
          <a:p>
            <a:pPr>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Labels come in many varieties for different aesthetic looks and practical purposes</a:t>
            </a:r>
          </a:p>
          <a:p>
            <a:pPr>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t>
            </a:r>
          </a:p>
          <a:p>
            <a:pPr>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 following criteria should be reviewed when determining your customers’ label needs:</a:t>
            </a:r>
          </a:p>
          <a:p>
            <a:pPr>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lvl="1">
              <a:spcBef>
                <a:spcPct val="0"/>
              </a:spcBef>
              <a:buClr>
                <a:schemeClr val="tx1"/>
              </a:buClr>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Label stock materials</a:t>
            </a:r>
          </a:p>
          <a:p>
            <a:pPr lvl="1">
              <a:spcBef>
                <a:spcPct val="0"/>
              </a:spcBef>
              <a:buClr>
                <a:schemeClr val="tx1"/>
              </a:buClr>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The processes of label manufacturing</a:t>
            </a:r>
          </a:p>
          <a:p>
            <a:pPr lvl="1">
              <a:spcBef>
                <a:spcPct val="0"/>
              </a:spcBef>
              <a:buClr>
                <a:schemeClr val="tx1"/>
              </a:buClr>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How labels are applied in order to decide what meets your customers’ needs </a:t>
            </a:r>
          </a:p>
        </p:txBody>
      </p:sp>
      <p:pic>
        <p:nvPicPr>
          <p:cNvPr id="5" name="Picture 4" descr="A jar of jam next to a jar of jam&#10;&#10;Description automatically generated">
            <a:extLst>
              <a:ext uri="{FF2B5EF4-FFF2-40B4-BE49-F238E27FC236}">
                <a16:creationId xmlns:a16="http://schemas.microsoft.com/office/drawing/2014/main" id="{13D083A4-C2C7-7B97-447D-8F36CBEE26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972710"/>
            <a:ext cx="5451895" cy="4929060"/>
          </a:xfrm>
          <a:prstGeom prst="rect">
            <a:avLst/>
          </a:prstGeom>
        </p:spPr>
      </p:pic>
      <p:pic>
        <p:nvPicPr>
          <p:cNvPr id="2" name="Picture 1" descr="A green and black check mark&#10;&#10;AI-generated content may be incorrect.">
            <a:extLst>
              <a:ext uri="{FF2B5EF4-FFF2-40B4-BE49-F238E27FC236}">
                <a16:creationId xmlns:a16="http://schemas.microsoft.com/office/drawing/2014/main" id="{DF26549F-B418-4FAA-C0CB-62DAA9AEB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5003" y="452646"/>
            <a:ext cx="495348" cy="304853"/>
          </a:xfrm>
          <a:prstGeom prst="rect">
            <a:avLst/>
          </a:prstGeom>
        </p:spPr>
      </p:pic>
    </p:spTree>
    <p:extLst>
      <p:ext uri="{BB962C8B-B14F-4D97-AF65-F5344CB8AC3E}">
        <p14:creationId xmlns:p14="http://schemas.microsoft.com/office/powerpoint/2010/main" val="265336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CD892-EE75-BEAD-3694-16826B64CBE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AF05FF9-05ED-0E04-076A-DA143FD57B79}"/>
              </a:ext>
            </a:extLst>
          </p:cNvPr>
          <p:cNvSpPr/>
          <p:nvPr/>
        </p:nvSpPr>
        <p:spPr>
          <a:xfrm>
            <a:off x="1343391" y="0"/>
            <a:ext cx="3009152" cy="6858000"/>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D37D052-CC25-51D8-DC66-967DF3D3C92D}"/>
              </a:ext>
            </a:extLst>
          </p:cNvPr>
          <p:cNvSpPr txBox="1"/>
          <p:nvPr/>
        </p:nvSpPr>
        <p:spPr>
          <a:xfrm>
            <a:off x="6096000" y="1378867"/>
            <a:ext cx="5073098" cy="1077218"/>
          </a:xfrm>
          <a:prstGeom prst="rect">
            <a:avLst/>
          </a:prstGeom>
          <a:noFill/>
        </p:spPr>
        <p:txBody>
          <a:bodyPr wrap="square" rtlCol="0">
            <a:spAutoFit/>
          </a:bodyPr>
          <a:lstStyle/>
          <a:p>
            <a:r>
              <a:rPr lang="en-US" sz="3200" dirty="0">
                <a:latin typeface="Montserrat SemiBold" panose="00000700000000000000" pitchFamily="2" charset="0"/>
              </a:rPr>
              <a:t>Understanding the</a:t>
            </a:r>
          </a:p>
          <a:p>
            <a:r>
              <a:rPr lang="en-US" sz="3200" dirty="0">
                <a:solidFill>
                  <a:srgbClr val="2D5535"/>
                </a:solidFill>
                <a:latin typeface="Montserrat SemiBold" panose="00000700000000000000" pitchFamily="2" charset="0"/>
              </a:rPr>
              <a:t>Components of a Label</a:t>
            </a:r>
          </a:p>
        </p:txBody>
      </p:sp>
      <p:sp>
        <p:nvSpPr>
          <p:cNvPr id="28" name="TextBox 27">
            <a:extLst>
              <a:ext uri="{FF2B5EF4-FFF2-40B4-BE49-F238E27FC236}">
                <a16:creationId xmlns:a16="http://schemas.microsoft.com/office/drawing/2014/main" id="{ACB71A10-DB8F-DE95-CF6B-BAEA7D9AFAC7}"/>
              </a:ext>
            </a:extLst>
          </p:cNvPr>
          <p:cNvSpPr txBox="1"/>
          <p:nvPr/>
        </p:nvSpPr>
        <p:spPr>
          <a:xfrm>
            <a:off x="6096000" y="2623086"/>
            <a:ext cx="5073098" cy="2964914"/>
          </a:xfrm>
          <a:prstGeom prst="rect">
            <a:avLst/>
          </a:prstGeom>
          <a:noFill/>
        </p:spPr>
        <p:txBody>
          <a:bodyPr wrap="square">
            <a:spAutoFit/>
          </a:bodyPr>
          <a:lstStyle/>
          <a:p>
            <a:pPr>
              <a:lnSpc>
                <a:spcPct val="150000"/>
              </a:lnSpc>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There are </a:t>
            </a: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five components </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to every label: </a:t>
            </a:r>
          </a:p>
          <a:p>
            <a:pPr>
              <a:lnSpc>
                <a:spcPct val="150000"/>
              </a:lnSpc>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lnSpc>
                <a:spcPct val="150000"/>
              </a:lnSpc>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Topcoat or laminate (this is optional) </a:t>
            </a:r>
          </a:p>
          <a:p>
            <a:pPr>
              <a:lnSpc>
                <a:spcPct val="150000"/>
              </a:lnSpc>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Face stock </a:t>
            </a:r>
          </a:p>
          <a:p>
            <a:pPr>
              <a:lnSpc>
                <a:spcPct val="150000"/>
              </a:lnSpc>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Adhesive </a:t>
            </a:r>
          </a:p>
          <a:p>
            <a:pPr>
              <a:lnSpc>
                <a:spcPct val="150000"/>
              </a:lnSpc>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Backing or liner </a:t>
            </a:r>
          </a:p>
          <a:p>
            <a:pPr>
              <a:lnSpc>
                <a:spcPct val="150000"/>
              </a:lnSpc>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Substrate (what the label is going to adhere to) </a:t>
            </a:r>
          </a:p>
          <a:p>
            <a:pPr>
              <a:lnSpc>
                <a:spcPct val="150000"/>
              </a:lnSpc>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lnSpc>
                <a:spcPct val="150000"/>
              </a:lnSpc>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All five components have characteristics that affect end use. </a:t>
            </a:r>
          </a:p>
        </p:txBody>
      </p:sp>
      <p:pic>
        <p:nvPicPr>
          <p:cNvPr id="3" name="Picture 2">
            <a:extLst>
              <a:ext uri="{FF2B5EF4-FFF2-40B4-BE49-F238E27FC236}">
                <a16:creationId xmlns:a16="http://schemas.microsoft.com/office/drawing/2014/main" id="{42379033-5D4B-696A-83D8-ECAA303E8733}"/>
              </a:ext>
            </a:extLst>
          </p:cNvPr>
          <p:cNvPicPr>
            <a:picLocks noChangeAspect="1"/>
          </p:cNvPicPr>
          <p:nvPr/>
        </p:nvPicPr>
        <p:blipFill>
          <a:blip r:embed="rId2">
            <a:extLst>
              <a:ext uri="{28A0092B-C50C-407E-A947-70E740481C1C}">
                <a14:useLocalDpi xmlns:a14="http://schemas.microsoft.com/office/drawing/2010/main" val="0"/>
              </a:ext>
            </a:extLst>
          </a:blip>
          <a:srcRect l="4330" r="4330"/>
          <a:stretch/>
        </p:blipFill>
        <p:spPr>
          <a:xfrm>
            <a:off x="242048" y="1515782"/>
            <a:ext cx="5376190" cy="3826435"/>
          </a:xfrm>
          <a:prstGeom prst="rect">
            <a:avLst/>
          </a:prstGeom>
        </p:spPr>
      </p:pic>
      <p:pic>
        <p:nvPicPr>
          <p:cNvPr id="2" name="Picture 1" descr="A green and black check mark&#10;&#10;AI-generated content may be incorrect.">
            <a:extLst>
              <a:ext uri="{FF2B5EF4-FFF2-40B4-BE49-F238E27FC236}">
                <a16:creationId xmlns:a16="http://schemas.microsoft.com/office/drawing/2014/main" id="{15AE385F-E9F0-39C0-CFB8-6AECA7488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5003" y="452646"/>
            <a:ext cx="495348" cy="304853"/>
          </a:xfrm>
          <a:prstGeom prst="rect">
            <a:avLst/>
          </a:prstGeom>
        </p:spPr>
      </p:pic>
    </p:spTree>
    <p:extLst>
      <p:ext uri="{BB962C8B-B14F-4D97-AF65-F5344CB8AC3E}">
        <p14:creationId xmlns:p14="http://schemas.microsoft.com/office/powerpoint/2010/main" val="164761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5FE33-A75D-2583-49D8-4A81932DCD9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B9FCA7-FAC4-93D7-4A1D-150D02B681DA}"/>
              </a:ext>
            </a:extLst>
          </p:cNvPr>
          <p:cNvSpPr/>
          <p:nvPr/>
        </p:nvSpPr>
        <p:spPr>
          <a:xfrm>
            <a:off x="0" y="5499100"/>
            <a:ext cx="12192000" cy="1358900"/>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B003D"/>
              </a:solidFill>
            </a:endParaRPr>
          </a:p>
        </p:txBody>
      </p:sp>
      <p:sp>
        <p:nvSpPr>
          <p:cNvPr id="4" name="TextBox 3">
            <a:extLst>
              <a:ext uri="{FF2B5EF4-FFF2-40B4-BE49-F238E27FC236}">
                <a16:creationId xmlns:a16="http://schemas.microsoft.com/office/drawing/2014/main" id="{F888E5FF-99B7-DB16-34E0-19B2EA3D9C2A}"/>
              </a:ext>
            </a:extLst>
          </p:cNvPr>
          <p:cNvSpPr txBox="1"/>
          <p:nvPr/>
        </p:nvSpPr>
        <p:spPr>
          <a:xfrm>
            <a:off x="1158047" y="5599515"/>
            <a:ext cx="2609413" cy="1025922"/>
          </a:xfrm>
          <a:prstGeom prst="rect">
            <a:avLst/>
          </a:prstGeom>
          <a:noFill/>
        </p:spPr>
        <p:txBody>
          <a:bodyPr wrap="square" rtlCol="0">
            <a:spAutoFit/>
          </a:bodyPr>
          <a:lstStyle/>
          <a:p>
            <a:pPr algn="ctr">
              <a:lnSpc>
                <a:spcPct val="150000"/>
              </a:lnSpc>
            </a:pPr>
            <a:r>
              <a:rPr lang="en-US" sz="1400" b="1">
                <a:solidFill>
                  <a:schemeClr val="bg1"/>
                </a:solidFill>
                <a:latin typeface="Roboto" panose="02000000000000000000" pitchFamily="2" charset="0"/>
                <a:ea typeface="Roboto" panose="02000000000000000000" pitchFamily="2" charset="0"/>
                <a:cs typeface="Poppins" panose="00000500000000000000" pitchFamily="2" charset="0"/>
              </a:rPr>
              <a:t>ROLLS</a:t>
            </a:r>
          </a:p>
          <a:p>
            <a:pPr algn="ctr">
              <a:lnSpc>
                <a:spcPct val="150000"/>
              </a:lnSpc>
            </a:pPr>
            <a:r>
              <a:rPr lang="en-US" sz="1400">
                <a:solidFill>
                  <a:schemeClr val="bg1"/>
                </a:solidFill>
                <a:latin typeface="Roboto" panose="02000000000000000000" pitchFamily="2" charset="0"/>
                <a:ea typeface="Roboto" panose="02000000000000000000" pitchFamily="2" charset="0"/>
                <a:cs typeface="Poppins" panose="00000500000000000000" pitchFamily="2" charset="0"/>
              </a:rPr>
              <a:t>Labels produced on a continuous roll</a:t>
            </a:r>
            <a:endParaRPr lang="en-ID" sz="1400">
              <a:solidFill>
                <a:schemeClr val="bg1"/>
              </a:solidFill>
              <a:latin typeface="Roboto" panose="02000000000000000000" pitchFamily="2" charset="0"/>
              <a:ea typeface="Roboto" panose="020000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74EF8782-0142-8F02-1C69-339CA16B310C}"/>
              </a:ext>
            </a:extLst>
          </p:cNvPr>
          <p:cNvSpPr txBox="1"/>
          <p:nvPr/>
        </p:nvSpPr>
        <p:spPr>
          <a:xfrm>
            <a:off x="2685908" y="582751"/>
            <a:ext cx="6820183" cy="1077218"/>
          </a:xfrm>
          <a:prstGeom prst="rect">
            <a:avLst/>
          </a:prstGeom>
          <a:noFill/>
        </p:spPr>
        <p:txBody>
          <a:bodyPr wrap="square" rtlCol="0">
            <a:spAutoFit/>
          </a:bodyPr>
          <a:lstStyle/>
          <a:p>
            <a:pPr algn="ctr"/>
            <a:r>
              <a:rPr lang="en-US" sz="3200" dirty="0">
                <a:latin typeface="Montserrat SemiBold" panose="00000700000000000000" pitchFamily="2" charset="0"/>
              </a:rPr>
              <a:t>Label</a:t>
            </a:r>
          </a:p>
          <a:p>
            <a:pPr algn="ctr"/>
            <a:r>
              <a:rPr lang="en-US" sz="3200" dirty="0">
                <a:solidFill>
                  <a:srgbClr val="2D5535"/>
                </a:solidFill>
                <a:latin typeface="Montserrat SemiBold" panose="00000700000000000000" pitchFamily="2" charset="0"/>
              </a:rPr>
              <a:t>Configurations</a:t>
            </a:r>
          </a:p>
        </p:txBody>
      </p:sp>
      <p:sp>
        <p:nvSpPr>
          <p:cNvPr id="6" name="TextBox 5">
            <a:extLst>
              <a:ext uri="{FF2B5EF4-FFF2-40B4-BE49-F238E27FC236}">
                <a16:creationId xmlns:a16="http://schemas.microsoft.com/office/drawing/2014/main" id="{AA50DE39-F054-8D0A-F876-1E1E88A8552E}"/>
              </a:ext>
            </a:extLst>
          </p:cNvPr>
          <p:cNvSpPr txBox="1"/>
          <p:nvPr/>
        </p:nvSpPr>
        <p:spPr>
          <a:xfrm>
            <a:off x="4521065" y="1888841"/>
            <a:ext cx="3148594" cy="307777"/>
          </a:xfrm>
          <a:prstGeom prst="rect">
            <a:avLst/>
          </a:prstGeom>
          <a:noFill/>
        </p:spPr>
        <p:txBody>
          <a:bodyPr wrap="square" rtlCol="0">
            <a:spAutoFit/>
          </a:bodyPr>
          <a:lstStyle/>
          <a:p>
            <a:pPr algn="ctr"/>
            <a:r>
              <a:rPr lang="en-US" sz="1400" b="1" dirty="0">
                <a:latin typeface="Roboto" panose="02000000000000000000" pitchFamily="2" charset="0"/>
                <a:ea typeface="Roboto" panose="02000000000000000000" pitchFamily="2" charset="0"/>
              </a:rPr>
              <a:t>Put-Ups</a:t>
            </a:r>
          </a:p>
        </p:txBody>
      </p:sp>
      <p:sp>
        <p:nvSpPr>
          <p:cNvPr id="13" name="Picture Placeholder 1">
            <a:extLst>
              <a:ext uri="{FF2B5EF4-FFF2-40B4-BE49-F238E27FC236}">
                <a16:creationId xmlns:a16="http://schemas.microsoft.com/office/drawing/2014/main" id="{810A34E1-1926-C959-EBA3-FCC82572DEF6}"/>
              </a:ext>
            </a:extLst>
          </p:cNvPr>
          <p:cNvSpPr txBox="1">
            <a:spLocks/>
          </p:cNvSpPr>
          <p:nvPr/>
        </p:nvSpPr>
        <p:spPr>
          <a:xfrm>
            <a:off x="8036923" y="2452915"/>
            <a:ext cx="3384645" cy="304618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22" name="TextBox 21">
            <a:extLst>
              <a:ext uri="{FF2B5EF4-FFF2-40B4-BE49-F238E27FC236}">
                <a16:creationId xmlns:a16="http://schemas.microsoft.com/office/drawing/2014/main" id="{160A6FD4-6CBE-A343-D63C-3887A645F768}"/>
              </a:ext>
            </a:extLst>
          </p:cNvPr>
          <p:cNvSpPr txBox="1"/>
          <p:nvPr/>
        </p:nvSpPr>
        <p:spPr>
          <a:xfrm>
            <a:off x="4790656" y="5599515"/>
            <a:ext cx="2609413" cy="702756"/>
          </a:xfrm>
          <a:prstGeom prst="rect">
            <a:avLst/>
          </a:prstGeom>
          <a:noFill/>
        </p:spPr>
        <p:txBody>
          <a:bodyPr wrap="square" rtlCol="0">
            <a:spAutoFit/>
          </a:bodyPr>
          <a:lstStyle/>
          <a:p>
            <a:pPr algn="ctr">
              <a:lnSpc>
                <a:spcPct val="150000"/>
              </a:lnSpc>
            </a:pPr>
            <a:r>
              <a:rPr lang="en-US" sz="1400" b="1">
                <a:solidFill>
                  <a:schemeClr val="bg1"/>
                </a:solidFill>
                <a:latin typeface="Roboto" panose="02000000000000000000" pitchFamily="2" charset="0"/>
                <a:ea typeface="Roboto" panose="02000000000000000000" pitchFamily="2" charset="0"/>
                <a:cs typeface="Poppins" panose="00000500000000000000" pitchFamily="2" charset="0"/>
              </a:rPr>
              <a:t>FANFOLD</a:t>
            </a:r>
          </a:p>
          <a:p>
            <a:pPr algn="ctr">
              <a:lnSpc>
                <a:spcPct val="150000"/>
              </a:lnSpc>
            </a:pPr>
            <a:r>
              <a:rPr lang="en-US" sz="1400">
                <a:solidFill>
                  <a:schemeClr val="bg1"/>
                </a:solidFill>
                <a:latin typeface="Roboto" panose="02000000000000000000" pitchFamily="2" charset="0"/>
                <a:ea typeface="Roboto" panose="02000000000000000000" pitchFamily="2" charset="0"/>
                <a:cs typeface="Poppins" panose="00000500000000000000" pitchFamily="2" charset="0"/>
              </a:rPr>
              <a:t>Continuous fanfold</a:t>
            </a:r>
            <a:endParaRPr lang="en-ID" sz="1400">
              <a:solidFill>
                <a:schemeClr val="bg1"/>
              </a:solidFill>
              <a:latin typeface="Roboto" panose="02000000000000000000" pitchFamily="2" charset="0"/>
              <a:ea typeface="Roboto" panose="02000000000000000000" pitchFamily="2" charset="0"/>
              <a:cs typeface="Poppins" panose="00000500000000000000" pitchFamily="2" charset="0"/>
            </a:endParaRPr>
          </a:p>
        </p:txBody>
      </p:sp>
      <p:sp>
        <p:nvSpPr>
          <p:cNvPr id="23" name="TextBox 22">
            <a:extLst>
              <a:ext uri="{FF2B5EF4-FFF2-40B4-BE49-F238E27FC236}">
                <a16:creationId xmlns:a16="http://schemas.microsoft.com/office/drawing/2014/main" id="{E60B6A13-39DC-78EF-8F04-18FB9A59C970}"/>
              </a:ext>
            </a:extLst>
          </p:cNvPr>
          <p:cNvSpPr txBox="1"/>
          <p:nvPr/>
        </p:nvSpPr>
        <p:spPr>
          <a:xfrm>
            <a:off x="8423265" y="5599515"/>
            <a:ext cx="2609413" cy="702756"/>
          </a:xfrm>
          <a:prstGeom prst="rect">
            <a:avLst/>
          </a:prstGeom>
          <a:noFill/>
        </p:spPr>
        <p:txBody>
          <a:bodyPr wrap="square" rtlCol="0">
            <a:spAutoFit/>
          </a:bodyPr>
          <a:lstStyle/>
          <a:p>
            <a:pPr algn="ctr">
              <a:lnSpc>
                <a:spcPct val="150000"/>
              </a:lnSpc>
            </a:pPr>
            <a:r>
              <a:rPr lang="en-US" sz="1400" b="1">
                <a:solidFill>
                  <a:schemeClr val="bg1"/>
                </a:solidFill>
                <a:latin typeface="Roboto" panose="02000000000000000000" pitchFamily="2" charset="0"/>
                <a:ea typeface="Roboto" panose="02000000000000000000" pitchFamily="2" charset="0"/>
                <a:cs typeface="Poppins" panose="00000500000000000000" pitchFamily="2" charset="0"/>
              </a:rPr>
              <a:t>SHEETS</a:t>
            </a:r>
          </a:p>
          <a:p>
            <a:pPr algn="ctr">
              <a:lnSpc>
                <a:spcPct val="150000"/>
              </a:lnSpc>
            </a:pPr>
            <a:r>
              <a:rPr lang="en-US" sz="1400">
                <a:solidFill>
                  <a:schemeClr val="bg1"/>
                </a:solidFill>
                <a:latin typeface="Roboto" panose="02000000000000000000" pitchFamily="2" charset="0"/>
                <a:ea typeface="Roboto" panose="02000000000000000000" pitchFamily="2" charset="0"/>
                <a:cs typeface="Poppins" panose="00000500000000000000" pitchFamily="2" charset="0"/>
              </a:rPr>
              <a:t>Labels in sheeted form</a:t>
            </a:r>
            <a:endParaRPr lang="en-ID" sz="1400">
              <a:solidFill>
                <a:schemeClr val="bg1"/>
              </a:solidFill>
              <a:latin typeface="Roboto" panose="02000000000000000000" pitchFamily="2" charset="0"/>
              <a:ea typeface="Roboto" panose="02000000000000000000" pitchFamily="2" charset="0"/>
              <a:cs typeface="Poppins" panose="00000500000000000000" pitchFamily="2" charset="0"/>
            </a:endParaRPr>
          </a:p>
        </p:txBody>
      </p:sp>
      <p:pic>
        <p:nvPicPr>
          <p:cNvPr id="7" name="Picture 6" descr="A green and black check mark&#10;&#10;AI-generated content may be incorrect.">
            <a:extLst>
              <a:ext uri="{FF2B5EF4-FFF2-40B4-BE49-F238E27FC236}">
                <a16:creationId xmlns:a16="http://schemas.microsoft.com/office/drawing/2014/main" id="{67C28612-3061-8971-1253-88728F514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5003" y="452646"/>
            <a:ext cx="495348" cy="304853"/>
          </a:xfrm>
          <a:prstGeom prst="rect">
            <a:avLst/>
          </a:prstGeom>
        </p:spPr>
      </p:pic>
      <p:pic>
        <p:nvPicPr>
          <p:cNvPr id="9" name="Picture 8" descr="A blank label with green lines&#10;&#10;AI-generated content may be incorrect.">
            <a:extLst>
              <a:ext uri="{FF2B5EF4-FFF2-40B4-BE49-F238E27FC236}">
                <a16:creationId xmlns:a16="http://schemas.microsoft.com/office/drawing/2014/main" id="{D24CE31F-3233-7A7F-FF1A-EF323C846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400" y="2283720"/>
            <a:ext cx="2371278" cy="3000622"/>
          </a:xfrm>
          <a:prstGeom prst="rect">
            <a:avLst/>
          </a:prstGeom>
        </p:spPr>
      </p:pic>
      <p:pic>
        <p:nvPicPr>
          <p:cNvPr id="11" name="Picture 10" descr="A roll of tape with green outline&#10;&#10;AI-generated content may be incorrect.">
            <a:extLst>
              <a:ext uri="{FF2B5EF4-FFF2-40B4-BE49-F238E27FC236}">
                <a16:creationId xmlns:a16="http://schemas.microsoft.com/office/drawing/2014/main" id="{CEF4BC0E-F4D2-62B5-D74A-B75458CE3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31" y="2873057"/>
            <a:ext cx="4248292" cy="2377775"/>
          </a:xfrm>
          <a:prstGeom prst="rect">
            <a:avLst/>
          </a:prstGeom>
        </p:spPr>
      </p:pic>
      <p:pic>
        <p:nvPicPr>
          <p:cNvPr id="16" name="Picture 15" descr="A green and white rectangular object&#10;&#10;AI-generated content may be incorrect.">
            <a:extLst>
              <a:ext uri="{FF2B5EF4-FFF2-40B4-BE49-F238E27FC236}">
                <a16:creationId xmlns:a16="http://schemas.microsoft.com/office/drawing/2014/main" id="{CCCBD6E3-64EB-CC0A-30F6-8D4EC6EBF8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423" y="2669447"/>
            <a:ext cx="3619500" cy="2445173"/>
          </a:xfrm>
          <a:prstGeom prst="rect">
            <a:avLst/>
          </a:prstGeom>
        </p:spPr>
      </p:pic>
    </p:spTree>
    <p:extLst>
      <p:ext uri="{BB962C8B-B14F-4D97-AF65-F5344CB8AC3E}">
        <p14:creationId xmlns:p14="http://schemas.microsoft.com/office/powerpoint/2010/main" val="297740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2AAFC-77E5-C148-BFA1-80B53DFF404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A6D85E1-DD27-DA80-FF1F-4C6142DE357D}"/>
              </a:ext>
            </a:extLst>
          </p:cNvPr>
          <p:cNvSpPr txBox="1"/>
          <p:nvPr/>
        </p:nvSpPr>
        <p:spPr>
          <a:xfrm>
            <a:off x="1051544" y="2719257"/>
            <a:ext cx="5169962" cy="3765133"/>
          </a:xfrm>
          <a:prstGeom prst="rect">
            <a:avLst/>
          </a:prstGeom>
          <a:noFill/>
        </p:spPr>
        <p:txBody>
          <a:bodyPr wrap="square" rtlCol="0">
            <a:spAutoFit/>
          </a:bodyPr>
          <a:lstStyle/>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Measuring Label Size</a:t>
            </a:r>
          </a:p>
          <a:p>
            <a:pPr eaLnBrk="1" hangingPunct="1">
              <a:spcBef>
                <a:spcPct val="0"/>
              </a:spcBef>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Standard Finished Roll Put Up shown below – Fanfold labels are measured the same without the core or OD </a:t>
            </a:r>
          </a:p>
          <a:p>
            <a:pPr eaLnBrk="1" hangingPunct="1">
              <a:spcBef>
                <a:spcPct val="0"/>
              </a:spcBef>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Width x Length   ( Ex. 4 x 6 with 3” core and 8” OD)</a:t>
            </a:r>
          </a:p>
          <a:p>
            <a:pPr eaLnBrk="1" hangingPunct="1">
              <a:spcBef>
                <a:spcPct val="0"/>
              </a:spcBef>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Laser Inkjet Sheets</a:t>
            </a:r>
          </a:p>
          <a:p>
            <a:pPr eaLnBrk="1" hangingPunct="1">
              <a:spcBef>
                <a:spcPct val="0"/>
              </a:spcBef>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Standard Sheet Size 8.5 x 11 or 8.5 x 14</a:t>
            </a:r>
          </a:p>
          <a:p>
            <a:pPr eaLnBrk="1" hangingPunct="1">
              <a:spcBef>
                <a:spcPct val="0"/>
              </a:spcBef>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Commonly referred as # of labels across and # of labels down</a:t>
            </a:r>
          </a:p>
          <a:p>
            <a:pPr eaLnBrk="1" hangingPunct="1">
              <a:spcBef>
                <a:spcPct val="0"/>
              </a:spcBef>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Example shown: 3across and 10 down or a 30-up laser sheet</a:t>
            </a:r>
          </a:p>
          <a:p>
            <a:pPr eaLnBrk="1" hangingPunct="1">
              <a:spcBef>
                <a:spcPct val="0"/>
              </a:spcBef>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lgn="just">
              <a:lnSpc>
                <a:spcPct val="150000"/>
              </a:lnSpc>
            </a:pPr>
            <a:endParaRPr lang="en-ID" sz="11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E2FD81AF-E615-848C-AD3B-7BCE13122E2C}"/>
              </a:ext>
            </a:extLst>
          </p:cNvPr>
          <p:cNvSpPr txBox="1"/>
          <p:nvPr/>
        </p:nvSpPr>
        <p:spPr>
          <a:xfrm>
            <a:off x="1037811" y="1434716"/>
            <a:ext cx="4945908" cy="1077218"/>
          </a:xfrm>
          <a:prstGeom prst="rect">
            <a:avLst/>
          </a:prstGeom>
          <a:noFill/>
        </p:spPr>
        <p:txBody>
          <a:bodyPr wrap="square" rtlCol="0">
            <a:spAutoFit/>
          </a:bodyPr>
          <a:lstStyle/>
          <a:p>
            <a:r>
              <a:rPr lang="en-US" sz="3200" dirty="0">
                <a:latin typeface="Montserrat SemiBold" panose="00000700000000000000" pitchFamily="2" charset="0"/>
              </a:rPr>
              <a:t>Label</a:t>
            </a:r>
          </a:p>
          <a:p>
            <a:r>
              <a:rPr lang="en-US" sz="3200" dirty="0">
                <a:solidFill>
                  <a:srgbClr val="2D5535"/>
                </a:solidFill>
                <a:latin typeface="Montserrat SemiBold" panose="00000700000000000000" pitchFamily="2" charset="0"/>
              </a:rPr>
              <a:t>Configurations</a:t>
            </a:r>
          </a:p>
        </p:txBody>
      </p:sp>
      <p:pic>
        <p:nvPicPr>
          <p:cNvPr id="3" name="Picture 2">
            <a:extLst>
              <a:ext uri="{FF2B5EF4-FFF2-40B4-BE49-F238E27FC236}">
                <a16:creationId xmlns:a16="http://schemas.microsoft.com/office/drawing/2014/main" id="{5754D166-92AC-65E0-2ECF-11C306BF3DD8}"/>
              </a:ext>
            </a:extLst>
          </p:cNvPr>
          <p:cNvPicPr>
            <a:picLocks noChangeAspect="1"/>
          </p:cNvPicPr>
          <p:nvPr/>
        </p:nvPicPr>
        <p:blipFill>
          <a:blip r:embed="rId2">
            <a:extLst>
              <a:ext uri="{28A0092B-C50C-407E-A947-70E740481C1C}">
                <a14:useLocalDpi xmlns:a14="http://schemas.microsoft.com/office/drawing/2010/main" val="0"/>
              </a:ext>
            </a:extLst>
          </a:blip>
          <a:srcRect t="5333" b="5333"/>
          <a:stretch/>
        </p:blipFill>
        <p:spPr>
          <a:xfrm>
            <a:off x="6962269" y="757326"/>
            <a:ext cx="4178187" cy="2089094"/>
          </a:xfrm>
          <a:prstGeom prst="rect">
            <a:avLst/>
          </a:prstGeom>
        </p:spPr>
      </p:pic>
      <p:pic>
        <p:nvPicPr>
          <p:cNvPr id="6" name="Picture 5">
            <a:extLst>
              <a:ext uri="{FF2B5EF4-FFF2-40B4-BE49-F238E27FC236}">
                <a16:creationId xmlns:a16="http://schemas.microsoft.com/office/drawing/2014/main" id="{39F032ED-7B74-9EB8-4EBE-BB608B112B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40081" y="3025697"/>
            <a:ext cx="2430038" cy="3074977"/>
          </a:xfrm>
          <a:prstGeom prst="rect">
            <a:avLst/>
          </a:prstGeom>
        </p:spPr>
      </p:pic>
      <p:pic>
        <p:nvPicPr>
          <p:cNvPr id="2" name="Picture 1" descr="A green and black check mark&#10;&#10;AI-generated content may be incorrect.">
            <a:extLst>
              <a:ext uri="{FF2B5EF4-FFF2-40B4-BE49-F238E27FC236}">
                <a16:creationId xmlns:a16="http://schemas.microsoft.com/office/drawing/2014/main" id="{F35C7482-3650-B7A8-D0E2-3FE8EEA32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11" y="380973"/>
            <a:ext cx="495348" cy="304853"/>
          </a:xfrm>
          <a:prstGeom prst="rect">
            <a:avLst/>
          </a:prstGeom>
        </p:spPr>
      </p:pic>
    </p:spTree>
    <p:extLst>
      <p:ext uri="{BB962C8B-B14F-4D97-AF65-F5344CB8AC3E}">
        <p14:creationId xmlns:p14="http://schemas.microsoft.com/office/powerpoint/2010/main" val="293081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1C9E7-807D-49FB-A262-1A128FF4E042}"/>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2FF9B35-4C03-F5D1-5E13-61A42DA7DBBF}"/>
              </a:ext>
            </a:extLst>
          </p:cNvPr>
          <p:cNvSpPr txBox="1"/>
          <p:nvPr/>
        </p:nvSpPr>
        <p:spPr>
          <a:xfrm>
            <a:off x="5330505" y="3298354"/>
            <a:ext cx="6117307" cy="523220"/>
          </a:xfrm>
          <a:prstGeom prst="rect">
            <a:avLst/>
          </a:prstGeom>
          <a:noFill/>
        </p:spPr>
        <p:txBody>
          <a:bodyPr wrap="square" rtlCol="0">
            <a:spAutoFit/>
          </a:bodyPr>
          <a:lstStyle/>
          <a:p>
            <a:pPr algn="just"/>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Paper is versatile, economical, easy-to print and can be die cut into any shape.</a:t>
            </a:r>
            <a:endParaRPr lang="en-ID"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E4506C62-2F0F-2B9F-9C94-2B182D6D6591}"/>
              </a:ext>
            </a:extLst>
          </p:cNvPr>
          <p:cNvSpPr txBox="1"/>
          <p:nvPr/>
        </p:nvSpPr>
        <p:spPr>
          <a:xfrm>
            <a:off x="5330505" y="2972433"/>
            <a:ext cx="2047165"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Paper</a:t>
            </a:r>
          </a:p>
        </p:txBody>
      </p:sp>
      <p:sp>
        <p:nvSpPr>
          <p:cNvPr id="18" name="TextBox 17">
            <a:extLst>
              <a:ext uri="{FF2B5EF4-FFF2-40B4-BE49-F238E27FC236}">
                <a16:creationId xmlns:a16="http://schemas.microsoft.com/office/drawing/2014/main" id="{1814CC08-8B98-2AF4-C47A-C45E4959ED10}"/>
              </a:ext>
            </a:extLst>
          </p:cNvPr>
          <p:cNvSpPr txBox="1"/>
          <p:nvPr/>
        </p:nvSpPr>
        <p:spPr>
          <a:xfrm>
            <a:off x="5330505" y="699727"/>
            <a:ext cx="5434552" cy="584775"/>
          </a:xfrm>
          <a:prstGeom prst="rect">
            <a:avLst/>
          </a:prstGeom>
          <a:noFill/>
        </p:spPr>
        <p:txBody>
          <a:bodyPr wrap="square" rtlCol="0">
            <a:spAutoFit/>
          </a:bodyPr>
          <a:lstStyle/>
          <a:p>
            <a:r>
              <a:rPr lang="en-US" sz="3200" dirty="0">
                <a:latin typeface="Montserrat SemiBold" panose="00000700000000000000" pitchFamily="2" charset="0"/>
              </a:rPr>
              <a:t>Label </a:t>
            </a:r>
            <a:r>
              <a:rPr lang="en-US" sz="3200" dirty="0">
                <a:solidFill>
                  <a:srgbClr val="2D5535"/>
                </a:solidFill>
                <a:latin typeface="Montserrat SemiBold" panose="00000700000000000000" pitchFamily="2" charset="0"/>
              </a:rPr>
              <a:t>Face Stock</a:t>
            </a:r>
          </a:p>
        </p:txBody>
      </p:sp>
      <p:sp>
        <p:nvSpPr>
          <p:cNvPr id="5" name="TextBox 4">
            <a:extLst>
              <a:ext uri="{FF2B5EF4-FFF2-40B4-BE49-F238E27FC236}">
                <a16:creationId xmlns:a16="http://schemas.microsoft.com/office/drawing/2014/main" id="{38FDCF5A-C405-4458-03A5-5083F8F0F7D2}"/>
              </a:ext>
            </a:extLst>
          </p:cNvPr>
          <p:cNvSpPr txBox="1"/>
          <p:nvPr/>
        </p:nvSpPr>
        <p:spPr>
          <a:xfrm>
            <a:off x="5330505" y="1477658"/>
            <a:ext cx="6117306" cy="1384995"/>
          </a:xfrm>
          <a:prstGeom prst="rect">
            <a:avLst/>
          </a:prstGeom>
          <a:noFill/>
        </p:spPr>
        <p:txBody>
          <a:bodyPr wrap="square">
            <a:spAutoFit/>
          </a:bodyPr>
          <a:lstStyle/>
          <a:p>
            <a:pPr>
              <a:spcBef>
                <a:spcPct val="0"/>
              </a:spcBef>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Face stocks come in a variety of finishes- Both uncoated and coated</a:t>
            </a:r>
          </a:p>
          <a:p>
            <a:pPr>
              <a:spcBef>
                <a:spcPct val="0"/>
              </a:spcBef>
              <a:buFont typeface="Wingdings" pitchFamily="2" charset="2"/>
              <a:buChar char="§"/>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lvl="1">
              <a:spcBef>
                <a:spcPct val="0"/>
              </a:spcBef>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Thermal transfer </a:t>
            </a:r>
          </a:p>
          <a:p>
            <a:pPr lvl="1">
              <a:spcBef>
                <a:spcPct val="0"/>
              </a:spcBef>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Direct thermal </a:t>
            </a:r>
          </a:p>
          <a:p>
            <a:pPr lvl="1">
              <a:spcBef>
                <a:spcPct val="0"/>
              </a:spcBef>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Laser</a:t>
            </a:r>
          </a:p>
          <a:p>
            <a:pPr lvl="1">
              <a:spcBef>
                <a:spcPct val="0"/>
              </a:spcBef>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Film</a:t>
            </a:r>
          </a:p>
        </p:txBody>
      </p:sp>
      <p:sp>
        <p:nvSpPr>
          <p:cNvPr id="9" name="TextBox 8">
            <a:extLst>
              <a:ext uri="{FF2B5EF4-FFF2-40B4-BE49-F238E27FC236}">
                <a16:creationId xmlns:a16="http://schemas.microsoft.com/office/drawing/2014/main" id="{00ABF1EA-2596-2EE7-3CDB-AD7187B88AE4}"/>
              </a:ext>
            </a:extLst>
          </p:cNvPr>
          <p:cNvSpPr txBox="1"/>
          <p:nvPr/>
        </p:nvSpPr>
        <p:spPr>
          <a:xfrm>
            <a:off x="5330505" y="4384139"/>
            <a:ext cx="6157730" cy="523220"/>
          </a:xfrm>
          <a:prstGeom prst="rect">
            <a:avLst/>
          </a:prstGeom>
          <a:noFill/>
        </p:spPr>
        <p:txBody>
          <a:bodyPr wrap="square">
            <a:spAutoFit/>
          </a:bodyPr>
          <a:lstStyle/>
          <a:p>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Pressure sensitive (PS) film labels are constructed and work the same way as paper, but the face stock is film</a:t>
            </a:r>
            <a:endParaRPr 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2499C52A-5386-1489-A559-820BA4304EA3}"/>
              </a:ext>
            </a:extLst>
          </p:cNvPr>
          <p:cNvSpPr txBox="1"/>
          <p:nvPr/>
        </p:nvSpPr>
        <p:spPr>
          <a:xfrm>
            <a:off x="5330505" y="4062076"/>
            <a:ext cx="3414289" cy="307777"/>
          </a:xfrm>
          <a:prstGeom prst="rect">
            <a:avLst/>
          </a:prstGeom>
          <a:noFill/>
        </p:spPr>
        <p:txBody>
          <a:bodyPr wrap="square" rtlCol="0">
            <a:spAutoFit/>
          </a:bodyPr>
          <a:lstStyle/>
          <a:p>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Pressure sensitive (PS) Film Labels </a:t>
            </a:r>
            <a:endPar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25" name="TextBox 24">
            <a:extLst>
              <a:ext uri="{FF2B5EF4-FFF2-40B4-BE49-F238E27FC236}">
                <a16:creationId xmlns:a16="http://schemas.microsoft.com/office/drawing/2014/main" id="{092A8FC1-786E-D6BD-8F23-91F1D0C0DCBC}"/>
              </a:ext>
            </a:extLst>
          </p:cNvPr>
          <p:cNvSpPr txBox="1"/>
          <p:nvPr/>
        </p:nvSpPr>
        <p:spPr>
          <a:xfrm>
            <a:off x="5330505" y="5469924"/>
            <a:ext cx="6157730" cy="738664"/>
          </a:xfrm>
          <a:prstGeom prst="rect">
            <a:avLst/>
          </a:prstGeom>
          <a:noFill/>
        </p:spPr>
        <p:txBody>
          <a:bodyPr wrap="square">
            <a:spAutoFit/>
          </a:bodyPr>
          <a:lstStyle/>
          <a:p>
            <a:pPr>
              <a:spcBef>
                <a:spcPct val="0"/>
              </a:spcBef>
              <a:buClr>
                <a:schemeClr val="tx1"/>
              </a:buCl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Film labels are good for applying to curved surfaces. They work especially well in packaging that is handled and squeezed because these labels flex and are durable</a:t>
            </a:r>
          </a:p>
        </p:txBody>
      </p:sp>
      <p:sp>
        <p:nvSpPr>
          <p:cNvPr id="26" name="TextBox 25">
            <a:extLst>
              <a:ext uri="{FF2B5EF4-FFF2-40B4-BE49-F238E27FC236}">
                <a16:creationId xmlns:a16="http://schemas.microsoft.com/office/drawing/2014/main" id="{319E68FE-30A2-0AB2-3AB6-424E410955D4}"/>
              </a:ext>
            </a:extLst>
          </p:cNvPr>
          <p:cNvSpPr txBox="1"/>
          <p:nvPr/>
        </p:nvSpPr>
        <p:spPr>
          <a:xfrm>
            <a:off x="5330505" y="5094890"/>
            <a:ext cx="3414289" cy="307777"/>
          </a:xfrm>
          <a:prstGeom prst="rect">
            <a:avLst/>
          </a:prstGeom>
          <a:noFill/>
        </p:spPr>
        <p:txBody>
          <a:bodyPr wrap="square" rtlCol="0">
            <a:spAutoFit/>
          </a:bodyPr>
          <a:lstStyle/>
          <a:p>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Film Labels</a:t>
            </a:r>
            <a:endPar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F48C1E1F-20A6-4C1F-1745-3A9E9DF39C9A}"/>
              </a:ext>
            </a:extLst>
          </p:cNvPr>
          <p:cNvPicPr>
            <a:picLocks noChangeAspect="1"/>
          </p:cNvPicPr>
          <p:nvPr/>
        </p:nvPicPr>
        <p:blipFill>
          <a:blip r:embed="rId2">
            <a:extLst>
              <a:ext uri="{28A0092B-C50C-407E-A947-70E740481C1C}">
                <a14:useLocalDpi xmlns:a14="http://schemas.microsoft.com/office/drawing/2010/main" val="0"/>
              </a:ext>
            </a:extLst>
          </a:blip>
          <a:srcRect t="5314" b="5314"/>
          <a:stretch/>
        </p:blipFill>
        <p:spPr>
          <a:xfrm>
            <a:off x="386617" y="1748535"/>
            <a:ext cx="4453339" cy="3622858"/>
          </a:xfrm>
          <a:prstGeom prst="rect">
            <a:avLst/>
          </a:prstGeom>
        </p:spPr>
      </p:pic>
      <p:pic>
        <p:nvPicPr>
          <p:cNvPr id="2" name="Picture 1" descr="A green and black check mark&#10;&#10;AI-generated content may be incorrect.">
            <a:extLst>
              <a:ext uri="{FF2B5EF4-FFF2-40B4-BE49-F238E27FC236}">
                <a16:creationId xmlns:a16="http://schemas.microsoft.com/office/drawing/2014/main" id="{05AF19A9-3878-23A8-FC12-DF11E20D4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5003" y="452646"/>
            <a:ext cx="495348" cy="304853"/>
          </a:xfrm>
          <a:prstGeom prst="rect">
            <a:avLst/>
          </a:prstGeom>
        </p:spPr>
      </p:pic>
    </p:spTree>
    <p:extLst>
      <p:ext uri="{BB962C8B-B14F-4D97-AF65-F5344CB8AC3E}">
        <p14:creationId xmlns:p14="http://schemas.microsoft.com/office/powerpoint/2010/main" val="44498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278B1-DDB1-E3FE-4F46-5B74E3A54CB2}"/>
            </a:ext>
          </a:extLst>
        </p:cNvPr>
        <p:cNvGrpSpPr/>
        <p:nvPr/>
      </p:nvGrpSpPr>
      <p:grpSpPr>
        <a:xfrm>
          <a:off x="0" y="0"/>
          <a:ext cx="0" cy="0"/>
          <a:chOff x="0" y="0"/>
          <a:chExt cx="0" cy="0"/>
        </a:xfrm>
      </p:grpSpPr>
      <p:pic>
        <p:nvPicPr>
          <p:cNvPr id="8" name="Picture Placeholder 7" descr="Rolls of paper on a machine&#10;&#10;Description automatically generated">
            <a:extLst>
              <a:ext uri="{FF2B5EF4-FFF2-40B4-BE49-F238E27FC236}">
                <a16:creationId xmlns:a16="http://schemas.microsoft.com/office/drawing/2014/main" id="{1DCB9C84-C120-411B-5B9B-364B6DABF02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2452915"/>
            <a:ext cx="12192000" cy="3046186"/>
          </a:xfrm>
        </p:spPr>
      </p:pic>
      <p:sp>
        <p:nvSpPr>
          <p:cNvPr id="3" name="Rectangle 2">
            <a:extLst>
              <a:ext uri="{FF2B5EF4-FFF2-40B4-BE49-F238E27FC236}">
                <a16:creationId xmlns:a16="http://schemas.microsoft.com/office/drawing/2014/main" id="{A2B001FF-5850-52E3-5FD5-F6845E06A526}"/>
              </a:ext>
            </a:extLst>
          </p:cNvPr>
          <p:cNvSpPr/>
          <p:nvPr/>
        </p:nvSpPr>
        <p:spPr>
          <a:xfrm>
            <a:off x="0" y="5499100"/>
            <a:ext cx="12192000" cy="1358900"/>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B003D"/>
              </a:solidFill>
            </a:endParaRPr>
          </a:p>
        </p:txBody>
      </p:sp>
      <p:sp>
        <p:nvSpPr>
          <p:cNvPr id="5" name="TextBox 4">
            <a:extLst>
              <a:ext uri="{FF2B5EF4-FFF2-40B4-BE49-F238E27FC236}">
                <a16:creationId xmlns:a16="http://schemas.microsoft.com/office/drawing/2014/main" id="{C15FAD49-E5BF-DE39-1D8F-586FB962D843}"/>
              </a:ext>
            </a:extLst>
          </p:cNvPr>
          <p:cNvSpPr txBox="1"/>
          <p:nvPr/>
        </p:nvSpPr>
        <p:spPr>
          <a:xfrm>
            <a:off x="2685907" y="724243"/>
            <a:ext cx="6820183" cy="1077218"/>
          </a:xfrm>
          <a:prstGeom prst="rect">
            <a:avLst/>
          </a:prstGeom>
          <a:noFill/>
        </p:spPr>
        <p:txBody>
          <a:bodyPr wrap="square" rtlCol="0">
            <a:spAutoFit/>
          </a:bodyPr>
          <a:lstStyle/>
          <a:p>
            <a:pPr algn="ctr"/>
            <a:r>
              <a:rPr lang="en-US" sz="3200" dirty="0">
                <a:latin typeface="Montserrat SemiBold" panose="00000700000000000000" pitchFamily="2" charset="0"/>
              </a:rPr>
              <a:t>Label</a:t>
            </a:r>
          </a:p>
          <a:p>
            <a:pPr algn="ctr"/>
            <a:r>
              <a:rPr lang="en-US" sz="3200" dirty="0">
                <a:solidFill>
                  <a:srgbClr val="2D5535"/>
                </a:solidFill>
                <a:latin typeface="Montserrat SemiBold" panose="00000700000000000000" pitchFamily="2" charset="0"/>
              </a:rPr>
              <a:t>Face Stock</a:t>
            </a:r>
          </a:p>
        </p:txBody>
      </p:sp>
      <p:sp>
        <p:nvSpPr>
          <p:cNvPr id="14" name="TextBox 13">
            <a:extLst>
              <a:ext uri="{FF2B5EF4-FFF2-40B4-BE49-F238E27FC236}">
                <a16:creationId xmlns:a16="http://schemas.microsoft.com/office/drawing/2014/main" id="{D054840E-728E-BC53-69AF-53080312D497}"/>
              </a:ext>
            </a:extLst>
          </p:cNvPr>
          <p:cNvSpPr txBox="1"/>
          <p:nvPr/>
        </p:nvSpPr>
        <p:spPr>
          <a:xfrm>
            <a:off x="1635405" y="5809218"/>
            <a:ext cx="8921188" cy="738664"/>
          </a:xfrm>
          <a:prstGeom prst="rect">
            <a:avLst/>
          </a:prstGeom>
          <a:noFill/>
        </p:spPr>
        <p:txBody>
          <a:bodyPr wrap="square">
            <a:spAutoFit/>
          </a:bodyPr>
          <a:lstStyle/>
          <a:p>
            <a:pPr algn="ctr">
              <a:spcBef>
                <a:spcPct val="0"/>
              </a:spcBef>
              <a:buFontTx/>
              <a:buNone/>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Another important aspect of pressure-sensitive labels is that the roll label variety can be used with automatic applicators to adhere the labels to the substrate surface. This means faster application time and less cost than hand application. </a:t>
            </a:r>
          </a:p>
        </p:txBody>
      </p:sp>
      <p:pic>
        <p:nvPicPr>
          <p:cNvPr id="2" name="Picture 1" descr="A green and black check mark&#10;&#10;AI-generated content may be incorrect.">
            <a:extLst>
              <a:ext uri="{FF2B5EF4-FFF2-40B4-BE49-F238E27FC236}">
                <a16:creationId xmlns:a16="http://schemas.microsoft.com/office/drawing/2014/main" id="{BA638D6E-F1E1-6283-9223-20DE58E48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5003" y="452646"/>
            <a:ext cx="495348" cy="304853"/>
          </a:xfrm>
          <a:prstGeom prst="rect">
            <a:avLst/>
          </a:prstGeom>
        </p:spPr>
      </p:pic>
    </p:spTree>
    <p:extLst>
      <p:ext uri="{BB962C8B-B14F-4D97-AF65-F5344CB8AC3E}">
        <p14:creationId xmlns:p14="http://schemas.microsoft.com/office/powerpoint/2010/main" val="81006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425D7-A65C-6DBE-5095-5F5CDFA476A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91CCB86-D6C1-7A8C-9D91-3D0F16266ED7}"/>
              </a:ext>
            </a:extLst>
          </p:cNvPr>
          <p:cNvSpPr/>
          <p:nvPr/>
        </p:nvSpPr>
        <p:spPr>
          <a:xfrm>
            <a:off x="827314" y="0"/>
            <a:ext cx="3004457" cy="6858000"/>
          </a:xfrm>
          <a:prstGeom prst="rect">
            <a:avLst/>
          </a:prstGeom>
          <a:solidFill>
            <a:srgbClr val="34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CC8601C-95C7-1D6A-34D7-8DF63A494992}"/>
              </a:ext>
            </a:extLst>
          </p:cNvPr>
          <p:cNvSpPr txBox="1"/>
          <p:nvPr/>
        </p:nvSpPr>
        <p:spPr>
          <a:xfrm>
            <a:off x="6122504" y="662239"/>
            <a:ext cx="5109030" cy="1077218"/>
          </a:xfrm>
          <a:prstGeom prst="rect">
            <a:avLst/>
          </a:prstGeom>
          <a:noFill/>
        </p:spPr>
        <p:txBody>
          <a:bodyPr wrap="square" rtlCol="0">
            <a:spAutoFit/>
          </a:bodyPr>
          <a:lstStyle/>
          <a:p>
            <a:r>
              <a:rPr lang="en-US" sz="3200" dirty="0">
                <a:latin typeface="Montserrat SemiBold" panose="00000700000000000000" pitchFamily="2" charset="0"/>
              </a:rPr>
              <a:t>Primary Paper</a:t>
            </a:r>
          </a:p>
          <a:p>
            <a:r>
              <a:rPr lang="en-US" sz="3200" dirty="0">
                <a:solidFill>
                  <a:srgbClr val="2D5535"/>
                </a:solidFill>
                <a:latin typeface="Montserrat SemiBold" panose="00000700000000000000" pitchFamily="2" charset="0"/>
              </a:rPr>
              <a:t>Label Face Stocks</a:t>
            </a:r>
          </a:p>
        </p:txBody>
      </p:sp>
      <p:sp>
        <p:nvSpPr>
          <p:cNvPr id="18" name="TextBox 17">
            <a:extLst>
              <a:ext uri="{FF2B5EF4-FFF2-40B4-BE49-F238E27FC236}">
                <a16:creationId xmlns:a16="http://schemas.microsoft.com/office/drawing/2014/main" id="{1D9FC623-E3A9-8565-2937-E2DF1321C13F}"/>
              </a:ext>
            </a:extLst>
          </p:cNvPr>
          <p:cNvSpPr txBox="1"/>
          <p:nvPr/>
        </p:nvSpPr>
        <p:spPr>
          <a:xfrm>
            <a:off x="6122504" y="2325724"/>
            <a:ext cx="5423091" cy="1492716"/>
          </a:xfrm>
          <a:prstGeom prst="rect">
            <a:avLst/>
          </a:prstGeom>
          <a:noFill/>
        </p:spPr>
        <p:txBody>
          <a:bodyPr wrap="square" rtlCol="0">
            <a:spAutoFit/>
          </a:bodyPr>
          <a:lstStyle/>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Thermal transfer label components use a face paper specifically designed to accept heat activated ink from the ribbon of a thermal transfer printer</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A heated matrix head allows transfer of pigment to face stock </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Frequently used for bar-coded labels</a:t>
            </a:r>
          </a:p>
          <a:p>
            <a:pPr algn="just"/>
            <a:endParaRPr lang="en-ID"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AF72C8D3-5032-0964-45FE-C3A20E567F9C}"/>
              </a:ext>
            </a:extLst>
          </p:cNvPr>
          <p:cNvSpPr txBox="1"/>
          <p:nvPr/>
        </p:nvSpPr>
        <p:spPr>
          <a:xfrm>
            <a:off x="6122504" y="1928986"/>
            <a:ext cx="1814845"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Thermal Transfer</a:t>
            </a:r>
          </a:p>
        </p:txBody>
      </p:sp>
      <p:sp>
        <p:nvSpPr>
          <p:cNvPr id="20" name="TextBox 19">
            <a:extLst>
              <a:ext uri="{FF2B5EF4-FFF2-40B4-BE49-F238E27FC236}">
                <a16:creationId xmlns:a16="http://schemas.microsoft.com/office/drawing/2014/main" id="{92AA955C-AC1C-9B7A-DB38-4BDE012BC504}"/>
              </a:ext>
            </a:extLst>
          </p:cNvPr>
          <p:cNvSpPr txBox="1"/>
          <p:nvPr/>
        </p:nvSpPr>
        <p:spPr>
          <a:xfrm>
            <a:off x="6122504" y="4125676"/>
            <a:ext cx="5458927" cy="2206823"/>
          </a:xfrm>
          <a:prstGeom prst="rect">
            <a:avLst/>
          </a:prstGeom>
          <a:noFill/>
        </p:spPr>
        <p:txBody>
          <a:bodyPr wrap="square">
            <a:spAutoFit/>
          </a:bodyPr>
          <a:lstStyle/>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Direct Thermal face stock is either top-coated for resistance to environmental conditions, or non-top coated for dry applications </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The material darkens when heated and has a high-resolution printing but the face stock continues to heat and deteriorates in contrast over time </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Best for short-term durability </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Suitable for bar coded labels</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Applications now being widely used in the health care / pharmaceutical industry</a:t>
            </a:r>
          </a:p>
        </p:txBody>
      </p:sp>
      <p:sp>
        <p:nvSpPr>
          <p:cNvPr id="21" name="TextBox 20">
            <a:extLst>
              <a:ext uri="{FF2B5EF4-FFF2-40B4-BE49-F238E27FC236}">
                <a16:creationId xmlns:a16="http://schemas.microsoft.com/office/drawing/2014/main" id="{9BEDB8F7-34CA-D7E7-138F-24B5D97BD2BE}"/>
              </a:ext>
            </a:extLst>
          </p:cNvPr>
          <p:cNvSpPr txBox="1"/>
          <p:nvPr/>
        </p:nvSpPr>
        <p:spPr>
          <a:xfrm>
            <a:off x="6122504" y="3763692"/>
            <a:ext cx="3026822" cy="307777"/>
          </a:xfrm>
          <a:prstGeom prst="rect">
            <a:avLst/>
          </a:prstGeom>
          <a:noFill/>
        </p:spPr>
        <p:txBody>
          <a:bodyPr wrap="square" rtlCol="0">
            <a:spAutoFit/>
          </a:bodyPr>
          <a:lstStyle/>
          <a:p>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Direct Thermal</a:t>
            </a:r>
            <a:endPar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pic>
        <p:nvPicPr>
          <p:cNvPr id="5" name="Picture 4">
            <a:extLst>
              <a:ext uri="{FF2B5EF4-FFF2-40B4-BE49-F238E27FC236}">
                <a16:creationId xmlns:a16="http://schemas.microsoft.com/office/drawing/2014/main" id="{6C4E81F5-B211-A07C-AEAA-A25E0B366D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5799" y="1928986"/>
            <a:ext cx="5186099" cy="3301152"/>
          </a:xfrm>
          <a:prstGeom prst="rect">
            <a:avLst/>
          </a:prstGeom>
        </p:spPr>
      </p:pic>
      <p:pic>
        <p:nvPicPr>
          <p:cNvPr id="2" name="Picture 1" descr="A green and black check mark&#10;&#10;AI-generated content may be incorrect.">
            <a:extLst>
              <a:ext uri="{FF2B5EF4-FFF2-40B4-BE49-F238E27FC236}">
                <a16:creationId xmlns:a16="http://schemas.microsoft.com/office/drawing/2014/main" id="{B7774E45-CC91-1422-F459-F5D53DF69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5003" y="452646"/>
            <a:ext cx="495348" cy="304853"/>
          </a:xfrm>
          <a:prstGeom prst="rect">
            <a:avLst/>
          </a:prstGeom>
        </p:spPr>
      </p:pic>
    </p:spTree>
    <p:extLst>
      <p:ext uri="{BB962C8B-B14F-4D97-AF65-F5344CB8AC3E}">
        <p14:creationId xmlns:p14="http://schemas.microsoft.com/office/powerpoint/2010/main" val="1417123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1695</Words>
  <Application>Microsoft Macintosh PowerPoint</Application>
  <PresentationFormat>Widescreen</PresentationFormat>
  <Paragraphs>241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Montserrat SemiBold</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Kiley Whittal</dc:creator>
  <cp:lastModifiedBy>Kiley Whittal</cp:lastModifiedBy>
  <cp:revision>1</cp:revision>
  <dcterms:created xsi:type="dcterms:W3CDTF">2025-03-13T20:47:44Z</dcterms:created>
  <dcterms:modified xsi:type="dcterms:W3CDTF">2025-03-13T20:54:34Z</dcterms:modified>
</cp:coreProperties>
</file>