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7"/>
  </p:notesMasterIdLst>
  <p:sldIdLst>
    <p:sldId id="256"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325" r:id="rId39"/>
    <p:sldId id="326" r:id="rId40"/>
    <p:sldId id="327" r:id="rId41"/>
    <p:sldId id="328" r:id="rId42"/>
    <p:sldId id="329" r:id="rId43"/>
    <p:sldId id="330" r:id="rId44"/>
    <p:sldId id="331" r:id="rId45"/>
    <p:sldId id="332" r:id="rId46"/>
    <p:sldId id="333" r:id="rId47"/>
    <p:sldId id="334" r:id="rId48"/>
    <p:sldId id="335" r:id="rId49"/>
    <p:sldId id="336" r:id="rId50"/>
    <p:sldId id="337" r:id="rId51"/>
    <p:sldId id="339" r:id="rId52"/>
    <p:sldId id="340" r:id="rId53"/>
    <p:sldId id="341" r:id="rId54"/>
    <p:sldId id="342" r:id="rId55"/>
    <p:sldId id="343"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003D"/>
    <a:srgbClr val="CB3749"/>
    <a:srgbClr val="C85C6A"/>
    <a:srgbClr val="06885C"/>
    <a:srgbClr val="12A2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01"/>
    <p:restoredTop sz="94673"/>
  </p:normalViewPr>
  <p:slideViewPr>
    <p:cSldViewPr snapToGrid="0">
      <p:cViewPr varScale="1">
        <p:scale>
          <a:sx n="106" d="100"/>
          <a:sy n="106" d="100"/>
        </p:scale>
        <p:origin x="60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Wahl" userId="9ff1d456-d4cf-47ff-9445-a179e0ff2a4e" providerId="ADAL" clId="{23D111F9-5747-4889-8467-44F23AB6ACE7}"/>
    <pc:docChg chg="undo custSel modSld">
      <pc:chgData name="Catherine Wahl" userId="9ff1d456-d4cf-47ff-9445-a179e0ff2a4e" providerId="ADAL" clId="{23D111F9-5747-4889-8467-44F23AB6ACE7}" dt="2024-01-31T20:46:22.321" v="266" actId="20577"/>
      <pc:docMkLst>
        <pc:docMk/>
      </pc:docMkLst>
      <pc:sldChg chg="modSp mod">
        <pc:chgData name="Catherine Wahl" userId="9ff1d456-d4cf-47ff-9445-a179e0ff2a4e" providerId="ADAL" clId="{23D111F9-5747-4889-8467-44F23AB6ACE7}" dt="2024-01-31T17:46:42.633" v="1" actId="313"/>
        <pc:sldMkLst>
          <pc:docMk/>
          <pc:sldMk cId="692824535" sldId="304"/>
        </pc:sldMkLst>
        <pc:spChg chg="mod">
          <ac:chgData name="Catherine Wahl" userId="9ff1d456-d4cf-47ff-9445-a179e0ff2a4e" providerId="ADAL" clId="{23D111F9-5747-4889-8467-44F23AB6ACE7}" dt="2024-01-31T17:46:42.633" v="1" actId="313"/>
          <ac:spMkLst>
            <pc:docMk/>
            <pc:sldMk cId="692824535" sldId="304"/>
            <ac:spMk id="13" creationId="{1B32F412-1E3B-2363-EA93-200B050FADA0}"/>
          </ac:spMkLst>
        </pc:spChg>
      </pc:sldChg>
      <pc:sldChg chg="modSp mod">
        <pc:chgData name="Catherine Wahl" userId="9ff1d456-d4cf-47ff-9445-a179e0ff2a4e" providerId="ADAL" clId="{23D111F9-5747-4889-8467-44F23AB6ACE7}" dt="2024-01-31T17:47:41.847" v="2" actId="20577"/>
        <pc:sldMkLst>
          <pc:docMk/>
          <pc:sldMk cId="464353842" sldId="305"/>
        </pc:sldMkLst>
        <pc:spChg chg="mod">
          <ac:chgData name="Catherine Wahl" userId="9ff1d456-d4cf-47ff-9445-a179e0ff2a4e" providerId="ADAL" clId="{23D111F9-5747-4889-8467-44F23AB6ACE7}" dt="2024-01-31T17:47:41.847" v="2" actId="20577"/>
          <ac:spMkLst>
            <pc:docMk/>
            <pc:sldMk cId="464353842" sldId="305"/>
            <ac:spMk id="9" creationId="{F8F6C8BC-3F78-831B-1C06-296D12C23685}"/>
          </ac:spMkLst>
        </pc:spChg>
      </pc:sldChg>
      <pc:sldChg chg="modSp mod">
        <pc:chgData name="Catherine Wahl" userId="9ff1d456-d4cf-47ff-9445-a179e0ff2a4e" providerId="ADAL" clId="{23D111F9-5747-4889-8467-44F23AB6ACE7}" dt="2024-01-31T17:47:53.173" v="4" actId="20577"/>
        <pc:sldMkLst>
          <pc:docMk/>
          <pc:sldMk cId="4265387109" sldId="306"/>
        </pc:sldMkLst>
        <pc:spChg chg="mod">
          <ac:chgData name="Catherine Wahl" userId="9ff1d456-d4cf-47ff-9445-a179e0ff2a4e" providerId="ADAL" clId="{23D111F9-5747-4889-8467-44F23AB6ACE7}" dt="2024-01-31T17:47:53.173" v="4" actId="20577"/>
          <ac:spMkLst>
            <pc:docMk/>
            <pc:sldMk cId="4265387109" sldId="306"/>
            <ac:spMk id="10" creationId="{47FD58D9-5C7F-3915-C93D-265A2834B51E}"/>
          </ac:spMkLst>
        </pc:spChg>
      </pc:sldChg>
      <pc:sldChg chg="modSp mod">
        <pc:chgData name="Catherine Wahl" userId="9ff1d456-d4cf-47ff-9445-a179e0ff2a4e" providerId="ADAL" clId="{23D111F9-5747-4889-8467-44F23AB6ACE7}" dt="2024-01-31T17:48:15.861" v="6" actId="20577"/>
        <pc:sldMkLst>
          <pc:docMk/>
          <pc:sldMk cId="1685512871" sldId="307"/>
        </pc:sldMkLst>
        <pc:spChg chg="mod">
          <ac:chgData name="Catherine Wahl" userId="9ff1d456-d4cf-47ff-9445-a179e0ff2a4e" providerId="ADAL" clId="{23D111F9-5747-4889-8467-44F23AB6ACE7}" dt="2024-01-31T17:48:15.861" v="6" actId="20577"/>
          <ac:spMkLst>
            <pc:docMk/>
            <pc:sldMk cId="1685512871" sldId="307"/>
            <ac:spMk id="12" creationId="{2ED2278A-D4EC-7372-7E88-EC767F68E333}"/>
          </ac:spMkLst>
        </pc:spChg>
      </pc:sldChg>
      <pc:sldChg chg="modSp mod">
        <pc:chgData name="Catherine Wahl" userId="9ff1d456-d4cf-47ff-9445-a179e0ff2a4e" providerId="ADAL" clId="{23D111F9-5747-4889-8467-44F23AB6ACE7}" dt="2024-01-31T17:48:55.791" v="11" actId="20577"/>
        <pc:sldMkLst>
          <pc:docMk/>
          <pc:sldMk cId="2268295749" sldId="308"/>
        </pc:sldMkLst>
        <pc:spChg chg="mod">
          <ac:chgData name="Catherine Wahl" userId="9ff1d456-d4cf-47ff-9445-a179e0ff2a4e" providerId="ADAL" clId="{23D111F9-5747-4889-8467-44F23AB6ACE7}" dt="2024-01-31T17:48:43.373" v="10" actId="20577"/>
          <ac:spMkLst>
            <pc:docMk/>
            <pc:sldMk cId="2268295749" sldId="308"/>
            <ac:spMk id="7" creationId="{02582DD8-6B1B-C685-9453-DEFD185F1CBD}"/>
          </ac:spMkLst>
        </pc:spChg>
        <pc:spChg chg="mod">
          <ac:chgData name="Catherine Wahl" userId="9ff1d456-d4cf-47ff-9445-a179e0ff2a4e" providerId="ADAL" clId="{23D111F9-5747-4889-8467-44F23AB6ACE7}" dt="2024-01-31T17:48:55.791" v="11" actId="20577"/>
          <ac:spMkLst>
            <pc:docMk/>
            <pc:sldMk cId="2268295749" sldId="308"/>
            <ac:spMk id="11" creationId="{4ED36E42-C891-B63B-2903-8D26FD8FCAB2}"/>
          </ac:spMkLst>
        </pc:spChg>
        <pc:spChg chg="mod">
          <ac:chgData name="Catherine Wahl" userId="9ff1d456-d4cf-47ff-9445-a179e0ff2a4e" providerId="ADAL" clId="{23D111F9-5747-4889-8467-44F23AB6ACE7}" dt="2024-01-31T17:48:36.309" v="8" actId="20577"/>
          <ac:spMkLst>
            <pc:docMk/>
            <pc:sldMk cId="2268295749" sldId="308"/>
            <ac:spMk id="12" creationId="{D9BDF02C-00FC-BECA-813E-BB4D32BD258D}"/>
          </ac:spMkLst>
        </pc:spChg>
      </pc:sldChg>
      <pc:sldChg chg="modSp mod">
        <pc:chgData name="Catherine Wahl" userId="9ff1d456-d4cf-47ff-9445-a179e0ff2a4e" providerId="ADAL" clId="{23D111F9-5747-4889-8467-44F23AB6ACE7}" dt="2024-01-31T17:49:57.767" v="19" actId="20577"/>
        <pc:sldMkLst>
          <pc:docMk/>
          <pc:sldMk cId="1981905322" sldId="309"/>
        </pc:sldMkLst>
        <pc:spChg chg="mod">
          <ac:chgData name="Catherine Wahl" userId="9ff1d456-d4cf-47ff-9445-a179e0ff2a4e" providerId="ADAL" clId="{23D111F9-5747-4889-8467-44F23AB6ACE7}" dt="2024-01-31T17:49:12.937" v="13" actId="313"/>
          <ac:spMkLst>
            <pc:docMk/>
            <pc:sldMk cId="1981905322" sldId="309"/>
            <ac:spMk id="7" creationId="{135EBC1E-57D0-6A8F-AEAB-48727994CA0E}"/>
          </ac:spMkLst>
        </pc:spChg>
        <pc:spChg chg="mod">
          <ac:chgData name="Catherine Wahl" userId="9ff1d456-d4cf-47ff-9445-a179e0ff2a4e" providerId="ADAL" clId="{23D111F9-5747-4889-8467-44F23AB6ACE7}" dt="2024-01-31T17:49:57.767" v="19" actId="20577"/>
          <ac:spMkLst>
            <pc:docMk/>
            <pc:sldMk cId="1981905322" sldId="309"/>
            <ac:spMk id="15" creationId="{248165C6-A87E-B76F-503E-3DB95EBA3598}"/>
          </ac:spMkLst>
        </pc:spChg>
      </pc:sldChg>
      <pc:sldChg chg="modSp mod">
        <pc:chgData name="Catherine Wahl" userId="9ff1d456-d4cf-47ff-9445-a179e0ff2a4e" providerId="ADAL" clId="{23D111F9-5747-4889-8467-44F23AB6ACE7}" dt="2024-01-31T17:50:34.527" v="24" actId="20577"/>
        <pc:sldMkLst>
          <pc:docMk/>
          <pc:sldMk cId="4023505596" sldId="310"/>
        </pc:sldMkLst>
        <pc:spChg chg="mod">
          <ac:chgData name="Catherine Wahl" userId="9ff1d456-d4cf-47ff-9445-a179e0ff2a4e" providerId="ADAL" clId="{23D111F9-5747-4889-8467-44F23AB6ACE7}" dt="2024-01-31T17:50:34.527" v="24" actId="20577"/>
          <ac:spMkLst>
            <pc:docMk/>
            <pc:sldMk cId="4023505596" sldId="310"/>
            <ac:spMk id="15" creationId="{46A9FC14-DB9E-A0E0-5CE2-02F6D3F4E529}"/>
          </ac:spMkLst>
        </pc:spChg>
      </pc:sldChg>
      <pc:sldChg chg="modSp mod">
        <pc:chgData name="Catherine Wahl" userId="9ff1d456-d4cf-47ff-9445-a179e0ff2a4e" providerId="ADAL" clId="{23D111F9-5747-4889-8467-44F23AB6ACE7}" dt="2024-01-31T17:50:51.910" v="26" actId="20577"/>
        <pc:sldMkLst>
          <pc:docMk/>
          <pc:sldMk cId="2101853399" sldId="312"/>
        </pc:sldMkLst>
        <pc:spChg chg="mod">
          <ac:chgData name="Catherine Wahl" userId="9ff1d456-d4cf-47ff-9445-a179e0ff2a4e" providerId="ADAL" clId="{23D111F9-5747-4889-8467-44F23AB6ACE7}" dt="2024-01-31T17:50:51.910" v="26" actId="20577"/>
          <ac:spMkLst>
            <pc:docMk/>
            <pc:sldMk cId="2101853399" sldId="312"/>
            <ac:spMk id="15" creationId="{8FDFCDF3-8C61-F298-8228-22375F719599}"/>
          </ac:spMkLst>
        </pc:spChg>
      </pc:sldChg>
      <pc:sldChg chg="modSp mod">
        <pc:chgData name="Catherine Wahl" userId="9ff1d456-d4cf-47ff-9445-a179e0ff2a4e" providerId="ADAL" clId="{23D111F9-5747-4889-8467-44F23AB6ACE7}" dt="2024-01-31T17:52:10.806" v="29" actId="20577"/>
        <pc:sldMkLst>
          <pc:docMk/>
          <pc:sldMk cId="1507948810" sldId="313"/>
        </pc:sldMkLst>
        <pc:spChg chg="mod">
          <ac:chgData name="Catherine Wahl" userId="9ff1d456-d4cf-47ff-9445-a179e0ff2a4e" providerId="ADAL" clId="{23D111F9-5747-4889-8467-44F23AB6ACE7}" dt="2024-01-31T17:52:10.806" v="29" actId="20577"/>
          <ac:spMkLst>
            <pc:docMk/>
            <pc:sldMk cId="1507948810" sldId="313"/>
            <ac:spMk id="13" creationId="{3273FD44-A151-0505-E8CF-8876F1B1F6FF}"/>
          </ac:spMkLst>
        </pc:spChg>
      </pc:sldChg>
      <pc:sldChg chg="modSp mod">
        <pc:chgData name="Catherine Wahl" userId="9ff1d456-d4cf-47ff-9445-a179e0ff2a4e" providerId="ADAL" clId="{23D111F9-5747-4889-8467-44F23AB6ACE7}" dt="2024-01-31T17:54:48.901" v="85" actId="20577"/>
        <pc:sldMkLst>
          <pc:docMk/>
          <pc:sldMk cId="1843672001" sldId="315"/>
        </pc:sldMkLst>
        <pc:spChg chg="mod">
          <ac:chgData name="Catherine Wahl" userId="9ff1d456-d4cf-47ff-9445-a179e0ff2a4e" providerId="ADAL" clId="{23D111F9-5747-4889-8467-44F23AB6ACE7}" dt="2024-01-31T17:54:48.901" v="85" actId="20577"/>
          <ac:spMkLst>
            <pc:docMk/>
            <pc:sldMk cId="1843672001" sldId="315"/>
            <ac:spMk id="13" creationId="{F23F6E0B-6D37-848E-A1BA-B094E2AA2254}"/>
          </ac:spMkLst>
        </pc:spChg>
      </pc:sldChg>
      <pc:sldChg chg="modSp mod">
        <pc:chgData name="Catherine Wahl" userId="9ff1d456-d4cf-47ff-9445-a179e0ff2a4e" providerId="ADAL" clId="{23D111F9-5747-4889-8467-44F23AB6ACE7}" dt="2024-01-31T17:56:42.453" v="153" actId="20577"/>
        <pc:sldMkLst>
          <pc:docMk/>
          <pc:sldMk cId="29304207" sldId="316"/>
        </pc:sldMkLst>
        <pc:spChg chg="mod">
          <ac:chgData name="Catherine Wahl" userId="9ff1d456-d4cf-47ff-9445-a179e0ff2a4e" providerId="ADAL" clId="{23D111F9-5747-4889-8467-44F23AB6ACE7}" dt="2024-01-31T17:56:42.453" v="153" actId="20577"/>
          <ac:spMkLst>
            <pc:docMk/>
            <pc:sldMk cId="29304207" sldId="316"/>
            <ac:spMk id="19" creationId="{205DCEDE-4377-2626-7DA5-DB4A341CB10F}"/>
          </ac:spMkLst>
        </pc:spChg>
      </pc:sldChg>
      <pc:sldChg chg="modSp mod">
        <pc:chgData name="Catherine Wahl" userId="9ff1d456-d4cf-47ff-9445-a179e0ff2a4e" providerId="ADAL" clId="{23D111F9-5747-4889-8467-44F23AB6ACE7}" dt="2024-01-31T17:57:14.645" v="159" actId="5793"/>
        <pc:sldMkLst>
          <pc:docMk/>
          <pc:sldMk cId="4287464109" sldId="317"/>
        </pc:sldMkLst>
        <pc:spChg chg="mod">
          <ac:chgData name="Catherine Wahl" userId="9ff1d456-d4cf-47ff-9445-a179e0ff2a4e" providerId="ADAL" clId="{23D111F9-5747-4889-8467-44F23AB6ACE7}" dt="2024-01-31T17:57:14.645" v="159" actId="5793"/>
          <ac:spMkLst>
            <pc:docMk/>
            <pc:sldMk cId="4287464109" sldId="317"/>
            <ac:spMk id="17" creationId="{145D100B-7E16-9DEC-A476-31B1DFF2215D}"/>
          </ac:spMkLst>
        </pc:spChg>
      </pc:sldChg>
      <pc:sldChg chg="modSp mod">
        <pc:chgData name="Catherine Wahl" userId="9ff1d456-d4cf-47ff-9445-a179e0ff2a4e" providerId="ADAL" clId="{23D111F9-5747-4889-8467-44F23AB6ACE7}" dt="2024-01-31T17:57:30.398" v="161" actId="20577"/>
        <pc:sldMkLst>
          <pc:docMk/>
          <pc:sldMk cId="4214513526" sldId="318"/>
        </pc:sldMkLst>
        <pc:spChg chg="mod">
          <ac:chgData name="Catherine Wahl" userId="9ff1d456-d4cf-47ff-9445-a179e0ff2a4e" providerId="ADAL" clId="{23D111F9-5747-4889-8467-44F23AB6ACE7}" dt="2024-01-31T17:57:30.398" v="161" actId="20577"/>
          <ac:spMkLst>
            <pc:docMk/>
            <pc:sldMk cId="4214513526" sldId="318"/>
            <ac:spMk id="6" creationId="{E20E3230-6342-2DCC-9971-3B56D53F98C9}"/>
          </ac:spMkLst>
        </pc:spChg>
      </pc:sldChg>
      <pc:sldChg chg="modSp mod">
        <pc:chgData name="Catherine Wahl" userId="9ff1d456-d4cf-47ff-9445-a179e0ff2a4e" providerId="ADAL" clId="{23D111F9-5747-4889-8467-44F23AB6ACE7}" dt="2024-01-31T20:35:07.801" v="180" actId="20577"/>
        <pc:sldMkLst>
          <pc:docMk/>
          <pc:sldMk cId="2620199599" sldId="321"/>
        </pc:sldMkLst>
        <pc:spChg chg="mod">
          <ac:chgData name="Catherine Wahl" userId="9ff1d456-d4cf-47ff-9445-a179e0ff2a4e" providerId="ADAL" clId="{23D111F9-5747-4889-8467-44F23AB6ACE7}" dt="2024-01-31T20:34:33.170" v="168" actId="20577"/>
          <ac:spMkLst>
            <pc:docMk/>
            <pc:sldMk cId="2620199599" sldId="321"/>
            <ac:spMk id="5" creationId="{2F1C8C83-A3BB-CDA3-B11D-DDA460CD7E8E}"/>
          </ac:spMkLst>
        </pc:spChg>
        <pc:spChg chg="mod">
          <ac:chgData name="Catherine Wahl" userId="9ff1d456-d4cf-47ff-9445-a179e0ff2a4e" providerId="ADAL" clId="{23D111F9-5747-4889-8467-44F23AB6ACE7}" dt="2024-01-31T20:34:48.672" v="173" actId="20577"/>
          <ac:spMkLst>
            <pc:docMk/>
            <pc:sldMk cId="2620199599" sldId="321"/>
            <ac:spMk id="8" creationId="{4216E69D-892A-2E5F-C4E5-D44EC7B3262E}"/>
          </ac:spMkLst>
        </pc:spChg>
        <pc:spChg chg="mod">
          <ac:chgData name="Catherine Wahl" userId="9ff1d456-d4cf-47ff-9445-a179e0ff2a4e" providerId="ADAL" clId="{23D111F9-5747-4889-8467-44F23AB6ACE7}" dt="2024-01-31T20:35:07.801" v="180" actId="20577"/>
          <ac:spMkLst>
            <pc:docMk/>
            <pc:sldMk cId="2620199599" sldId="321"/>
            <ac:spMk id="10" creationId="{09B4F582-E71E-A00C-AE57-AD4A12A156FD}"/>
          </ac:spMkLst>
        </pc:spChg>
      </pc:sldChg>
      <pc:sldChg chg="modSp mod">
        <pc:chgData name="Catherine Wahl" userId="9ff1d456-d4cf-47ff-9445-a179e0ff2a4e" providerId="ADAL" clId="{23D111F9-5747-4889-8467-44F23AB6ACE7}" dt="2024-01-31T20:37:30.898" v="211" actId="5793"/>
        <pc:sldMkLst>
          <pc:docMk/>
          <pc:sldMk cId="263122178" sldId="324"/>
        </pc:sldMkLst>
        <pc:spChg chg="mod">
          <ac:chgData name="Catherine Wahl" userId="9ff1d456-d4cf-47ff-9445-a179e0ff2a4e" providerId="ADAL" clId="{23D111F9-5747-4889-8467-44F23AB6ACE7}" dt="2024-01-31T20:35:50.234" v="183" actId="20577"/>
          <ac:spMkLst>
            <pc:docMk/>
            <pc:sldMk cId="263122178" sldId="324"/>
            <ac:spMk id="3" creationId="{A5FBC125-C7DC-E832-92E6-468B5DCF54CF}"/>
          </ac:spMkLst>
        </pc:spChg>
        <pc:spChg chg="mod">
          <ac:chgData name="Catherine Wahl" userId="9ff1d456-d4cf-47ff-9445-a179e0ff2a4e" providerId="ADAL" clId="{23D111F9-5747-4889-8467-44F23AB6ACE7}" dt="2024-01-31T20:36:18.273" v="193" actId="20577"/>
          <ac:spMkLst>
            <pc:docMk/>
            <pc:sldMk cId="263122178" sldId="324"/>
            <ac:spMk id="5" creationId="{CA2A406F-7929-B659-E460-1FEAF12409D9}"/>
          </ac:spMkLst>
        </pc:spChg>
        <pc:spChg chg="mod">
          <ac:chgData name="Catherine Wahl" userId="9ff1d456-d4cf-47ff-9445-a179e0ff2a4e" providerId="ADAL" clId="{23D111F9-5747-4889-8467-44F23AB6ACE7}" dt="2024-01-31T20:36:07.824" v="189" actId="20577"/>
          <ac:spMkLst>
            <pc:docMk/>
            <pc:sldMk cId="263122178" sldId="324"/>
            <ac:spMk id="23" creationId="{43AE46A3-0E0B-333D-A4A3-1F95819B8C84}"/>
          </ac:spMkLst>
        </pc:spChg>
        <pc:spChg chg="mod">
          <ac:chgData name="Catherine Wahl" userId="9ff1d456-d4cf-47ff-9445-a179e0ff2a4e" providerId="ADAL" clId="{23D111F9-5747-4889-8467-44F23AB6ACE7}" dt="2024-01-31T20:37:12.768" v="206" actId="12"/>
          <ac:spMkLst>
            <pc:docMk/>
            <pc:sldMk cId="263122178" sldId="324"/>
            <ac:spMk id="25" creationId="{9F972C80-D57A-A642-C88B-4D9CE6FDFDA9}"/>
          </ac:spMkLst>
        </pc:spChg>
        <pc:spChg chg="mod">
          <ac:chgData name="Catherine Wahl" userId="9ff1d456-d4cf-47ff-9445-a179e0ff2a4e" providerId="ADAL" clId="{23D111F9-5747-4889-8467-44F23AB6ACE7}" dt="2024-01-31T20:37:30.898" v="211" actId="5793"/>
          <ac:spMkLst>
            <pc:docMk/>
            <pc:sldMk cId="263122178" sldId="324"/>
            <ac:spMk id="35" creationId="{EA27B3AF-3C29-F71D-F873-3AF394D74E7A}"/>
          </ac:spMkLst>
        </pc:spChg>
      </pc:sldChg>
      <pc:sldChg chg="modSp mod">
        <pc:chgData name="Catherine Wahl" userId="9ff1d456-d4cf-47ff-9445-a179e0ff2a4e" providerId="ADAL" clId="{23D111F9-5747-4889-8467-44F23AB6ACE7}" dt="2024-01-31T20:38:57.987" v="214" actId="313"/>
        <pc:sldMkLst>
          <pc:docMk/>
          <pc:sldMk cId="3104347154" sldId="327"/>
        </pc:sldMkLst>
        <pc:spChg chg="mod">
          <ac:chgData name="Catherine Wahl" userId="9ff1d456-d4cf-47ff-9445-a179e0ff2a4e" providerId="ADAL" clId="{23D111F9-5747-4889-8467-44F23AB6ACE7}" dt="2024-01-31T20:38:57.987" v="214" actId="313"/>
          <ac:spMkLst>
            <pc:docMk/>
            <pc:sldMk cId="3104347154" sldId="327"/>
            <ac:spMk id="5" creationId="{657DDEB0-99E7-C9CC-5964-46684C4592F9}"/>
          </ac:spMkLst>
        </pc:spChg>
      </pc:sldChg>
      <pc:sldChg chg="modSp mod">
        <pc:chgData name="Catherine Wahl" userId="9ff1d456-d4cf-47ff-9445-a179e0ff2a4e" providerId="ADAL" clId="{23D111F9-5747-4889-8467-44F23AB6ACE7}" dt="2024-01-31T20:39:49.958" v="222" actId="20577"/>
        <pc:sldMkLst>
          <pc:docMk/>
          <pc:sldMk cId="3448729257" sldId="328"/>
        </pc:sldMkLst>
        <pc:spChg chg="mod">
          <ac:chgData name="Catherine Wahl" userId="9ff1d456-d4cf-47ff-9445-a179e0ff2a4e" providerId="ADAL" clId="{23D111F9-5747-4889-8467-44F23AB6ACE7}" dt="2024-01-31T20:39:49.958" v="222" actId="20577"/>
          <ac:spMkLst>
            <pc:docMk/>
            <pc:sldMk cId="3448729257" sldId="328"/>
            <ac:spMk id="5" creationId="{B813B307-58A3-63F1-D948-4E5D89BE3C68}"/>
          </ac:spMkLst>
        </pc:spChg>
      </pc:sldChg>
      <pc:sldChg chg="modSp mod">
        <pc:chgData name="Catherine Wahl" userId="9ff1d456-d4cf-47ff-9445-a179e0ff2a4e" providerId="ADAL" clId="{23D111F9-5747-4889-8467-44F23AB6ACE7}" dt="2024-01-31T20:40:59.280" v="230" actId="20577"/>
        <pc:sldMkLst>
          <pc:docMk/>
          <pc:sldMk cId="3002745456" sldId="329"/>
        </pc:sldMkLst>
        <pc:spChg chg="mod">
          <ac:chgData name="Catherine Wahl" userId="9ff1d456-d4cf-47ff-9445-a179e0ff2a4e" providerId="ADAL" clId="{23D111F9-5747-4889-8467-44F23AB6ACE7}" dt="2024-01-31T20:40:59.280" v="230" actId="20577"/>
          <ac:spMkLst>
            <pc:docMk/>
            <pc:sldMk cId="3002745456" sldId="329"/>
            <ac:spMk id="13" creationId="{B4EA621C-104E-9336-8F1E-AA08DDBFD5AB}"/>
          </ac:spMkLst>
        </pc:spChg>
      </pc:sldChg>
      <pc:sldChg chg="modSp mod">
        <pc:chgData name="Catherine Wahl" userId="9ff1d456-d4cf-47ff-9445-a179e0ff2a4e" providerId="ADAL" clId="{23D111F9-5747-4889-8467-44F23AB6ACE7}" dt="2024-01-31T20:41:40.642" v="234" actId="20577"/>
        <pc:sldMkLst>
          <pc:docMk/>
          <pc:sldMk cId="1193572833" sldId="330"/>
        </pc:sldMkLst>
        <pc:spChg chg="mod">
          <ac:chgData name="Catherine Wahl" userId="9ff1d456-d4cf-47ff-9445-a179e0ff2a4e" providerId="ADAL" clId="{23D111F9-5747-4889-8467-44F23AB6ACE7}" dt="2024-01-31T20:41:40.642" v="234" actId="20577"/>
          <ac:spMkLst>
            <pc:docMk/>
            <pc:sldMk cId="1193572833" sldId="330"/>
            <ac:spMk id="6" creationId="{C6667AC7-9D52-8092-CA56-8758FF947C22}"/>
          </ac:spMkLst>
        </pc:spChg>
      </pc:sldChg>
      <pc:sldChg chg="modSp mod">
        <pc:chgData name="Catherine Wahl" userId="9ff1d456-d4cf-47ff-9445-a179e0ff2a4e" providerId="ADAL" clId="{23D111F9-5747-4889-8467-44F23AB6ACE7}" dt="2024-01-31T20:42:21.097" v="242" actId="20577"/>
        <pc:sldMkLst>
          <pc:docMk/>
          <pc:sldMk cId="649086506" sldId="331"/>
        </pc:sldMkLst>
        <pc:spChg chg="mod">
          <ac:chgData name="Catherine Wahl" userId="9ff1d456-d4cf-47ff-9445-a179e0ff2a4e" providerId="ADAL" clId="{23D111F9-5747-4889-8467-44F23AB6ACE7}" dt="2024-01-31T20:42:21.097" v="242" actId="20577"/>
          <ac:spMkLst>
            <pc:docMk/>
            <pc:sldMk cId="649086506" sldId="331"/>
            <ac:spMk id="15" creationId="{E45CB14F-9B61-DBDB-B1FE-CC964AFA3F01}"/>
          </ac:spMkLst>
        </pc:spChg>
      </pc:sldChg>
      <pc:sldChg chg="modSp mod">
        <pc:chgData name="Catherine Wahl" userId="9ff1d456-d4cf-47ff-9445-a179e0ff2a4e" providerId="ADAL" clId="{23D111F9-5747-4889-8467-44F23AB6ACE7}" dt="2024-01-31T20:42:44.571" v="243" actId="20577"/>
        <pc:sldMkLst>
          <pc:docMk/>
          <pc:sldMk cId="919710340" sldId="332"/>
        </pc:sldMkLst>
        <pc:spChg chg="mod">
          <ac:chgData name="Catherine Wahl" userId="9ff1d456-d4cf-47ff-9445-a179e0ff2a4e" providerId="ADAL" clId="{23D111F9-5747-4889-8467-44F23AB6ACE7}" dt="2024-01-31T20:42:44.571" v="243" actId="20577"/>
          <ac:spMkLst>
            <pc:docMk/>
            <pc:sldMk cId="919710340" sldId="332"/>
            <ac:spMk id="25" creationId="{6C2D47D2-9481-892C-1328-62A88C69ECC5}"/>
          </ac:spMkLst>
        </pc:spChg>
      </pc:sldChg>
      <pc:sldChg chg="modSp mod">
        <pc:chgData name="Catherine Wahl" userId="9ff1d456-d4cf-47ff-9445-a179e0ff2a4e" providerId="ADAL" clId="{23D111F9-5747-4889-8467-44F23AB6ACE7}" dt="2024-01-31T20:43:38.792" v="256" actId="20577"/>
        <pc:sldMkLst>
          <pc:docMk/>
          <pc:sldMk cId="238729168" sldId="333"/>
        </pc:sldMkLst>
        <pc:spChg chg="mod">
          <ac:chgData name="Catherine Wahl" userId="9ff1d456-d4cf-47ff-9445-a179e0ff2a4e" providerId="ADAL" clId="{23D111F9-5747-4889-8467-44F23AB6ACE7}" dt="2024-01-31T20:43:38.792" v="256" actId="20577"/>
          <ac:spMkLst>
            <pc:docMk/>
            <pc:sldMk cId="238729168" sldId="333"/>
            <ac:spMk id="16" creationId="{2A033031-FC0C-ABF6-B7FB-F95AA2AB10B7}"/>
          </ac:spMkLst>
        </pc:spChg>
      </pc:sldChg>
      <pc:sldChg chg="modSp mod">
        <pc:chgData name="Catherine Wahl" userId="9ff1d456-d4cf-47ff-9445-a179e0ff2a4e" providerId="ADAL" clId="{23D111F9-5747-4889-8467-44F23AB6ACE7}" dt="2024-01-31T20:45:08.061" v="260" actId="20577"/>
        <pc:sldMkLst>
          <pc:docMk/>
          <pc:sldMk cId="2152071600" sldId="337"/>
        </pc:sldMkLst>
        <pc:spChg chg="mod">
          <ac:chgData name="Catherine Wahl" userId="9ff1d456-d4cf-47ff-9445-a179e0ff2a4e" providerId="ADAL" clId="{23D111F9-5747-4889-8467-44F23AB6ACE7}" dt="2024-01-31T20:45:08.061" v="260" actId="20577"/>
          <ac:spMkLst>
            <pc:docMk/>
            <pc:sldMk cId="2152071600" sldId="337"/>
            <ac:spMk id="12" creationId="{2BDB1BA5-8887-D5A7-1270-829354451ABA}"/>
          </ac:spMkLst>
        </pc:spChg>
      </pc:sldChg>
      <pc:sldChg chg="modSp mod">
        <pc:chgData name="Catherine Wahl" userId="9ff1d456-d4cf-47ff-9445-a179e0ff2a4e" providerId="ADAL" clId="{23D111F9-5747-4889-8467-44F23AB6ACE7}" dt="2024-01-31T20:46:22.321" v="266" actId="20577"/>
        <pc:sldMkLst>
          <pc:docMk/>
          <pc:sldMk cId="756623242" sldId="342"/>
        </pc:sldMkLst>
        <pc:spChg chg="mod">
          <ac:chgData name="Catherine Wahl" userId="9ff1d456-d4cf-47ff-9445-a179e0ff2a4e" providerId="ADAL" clId="{23D111F9-5747-4889-8467-44F23AB6ACE7}" dt="2024-01-31T20:46:22.321" v="266" actId="20577"/>
          <ac:spMkLst>
            <pc:docMk/>
            <pc:sldMk cId="756623242" sldId="342"/>
            <ac:spMk id="5" creationId="{B76D46C5-68FD-108A-A47A-82E9584B10D1}"/>
          </ac:spMkLst>
        </pc:spChg>
      </pc:sldChg>
    </pc:docChg>
  </pc:docChgLst>
  <pc:docChgLst>
    <pc:chgData name="Melissa Long" userId="760c232a-e379-4813-b738-465138746ee3" providerId="ADAL" clId="{6F09B6CC-2275-4727-9545-8FD66E9C65DB}"/>
    <pc:docChg chg="modSld">
      <pc:chgData name="Melissa Long" userId="760c232a-e379-4813-b738-465138746ee3" providerId="ADAL" clId="{6F09B6CC-2275-4727-9545-8FD66E9C65DB}" dt="2024-07-17T21:01:09.757" v="8" actId="20577"/>
      <pc:docMkLst>
        <pc:docMk/>
      </pc:docMkLst>
      <pc:sldChg chg="modSp mod">
        <pc:chgData name="Melissa Long" userId="760c232a-e379-4813-b738-465138746ee3" providerId="ADAL" clId="{6F09B6CC-2275-4727-9545-8FD66E9C65DB}" dt="2024-07-17T21:01:09.757" v="8" actId="20577"/>
        <pc:sldMkLst>
          <pc:docMk/>
          <pc:sldMk cId="1417123373" sldId="299"/>
        </pc:sldMkLst>
        <pc:spChg chg="mod">
          <ac:chgData name="Melissa Long" userId="760c232a-e379-4813-b738-465138746ee3" providerId="ADAL" clId="{6F09B6CC-2275-4727-9545-8FD66E9C65DB}" dt="2024-07-17T21:01:09.757" v="8" actId="20577"/>
          <ac:spMkLst>
            <pc:docMk/>
            <pc:sldMk cId="1417123373" sldId="299"/>
            <ac:spMk id="20" creationId="{92AA955C-AC1C-9B7A-DB38-4BDE012BC504}"/>
          </ac:spMkLst>
        </pc:spChg>
      </pc:sldChg>
    </pc:docChg>
  </pc:docChgLst>
  <pc:docChgLst>
    <pc:chgData name="Melissa Long" userId="760c232a-e379-4813-b738-465138746ee3" providerId="ADAL" clId="{B2B0E58F-1BE7-4E14-845A-1C9C147261C5}"/>
    <pc:docChg chg="modSld">
      <pc:chgData name="Melissa Long" userId="760c232a-e379-4813-b738-465138746ee3" providerId="ADAL" clId="{B2B0E58F-1BE7-4E14-845A-1C9C147261C5}" dt="2024-04-05T13:32:54.496" v="1" actId="1076"/>
      <pc:docMkLst>
        <pc:docMk/>
      </pc:docMkLst>
      <pc:sldChg chg="modSp mod">
        <pc:chgData name="Melissa Long" userId="760c232a-e379-4813-b738-465138746ee3" providerId="ADAL" clId="{B2B0E58F-1BE7-4E14-845A-1C9C147261C5}" dt="2024-04-05T13:00:54.562" v="0" actId="1076"/>
        <pc:sldMkLst>
          <pc:docMk/>
          <pc:sldMk cId="2653364687" sldId="293"/>
        </pc:sldMkLst>
        <pc:picChg chg="mod">
          <ac:chgData name="Melissa Long" userId="760c232a-e379-4813-b738-465138746ee3" providerId="ADAL" clId="{B2B0E58F-1BE7-4E14-845A-1C9C147261C5}" dt="2024-04-05T13:00:54.562" v="0" actId="1076"/>
          <ac:picMkLst>
            <pc:docMk/>
            <pc:sldMk cId="2653364687" sldId="293"/>
            <ac:picMk id="5" creationId="{13D083A4-C2C7-7B97-447D-8F36CBEE26E6}"/>
          </ac:picMkLst>
        </pc:picChg>
      </pc:sldChg>
      <pc:sldChg chg="modSp mod">
        <pc:chgData name="Melissa Long" userId="760c232a-e379-4813-b738-465138746ee3" providerId="ADAL" clId="{B2B0E58F-1BE7-4E14-845A-1C9C147261C5}" dt="2024-04-05T13:32:54.496" v="1" actId="1076"/>
        <pc:sldMkLst>
          <pc:docMk/>
          <pc:sldMk cId="810063025" sldId="298"/>
        </pc:sldMkLst>
        <pc:picChg chg="mod">
          <ac:chgData name="Melissa Long" userId="760c232a-e379-4813-b738-465138746ee3" providerId="ADAL" clId="{B2B0E58F-1BE7-4E14-845A-1C9C147261C5}" dt="2024-04-05T13:32:54.496" v="1" actId="1076"/>
          <ac:picMkLst>
            <pc:docMk/>
            <pc:sldMk cId="810063025" sldId="298"/>
            <ac:picMk id="8" creationId="{1DCB9C84-C120-411B-5B9B-364B6DABF02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345183-9664-4F80-906A-9AE3F5F74EEE}" type="datetimeFigureOut">
              <a:rPr lang="en-US" smtClean="0"/>
              <a:t>7/17/2024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4338C6-30E0-4CFF-BDFF-C2591E02CF10}" type="slidenum">
              <a:rPr lang="en-US" smtClean="0"/>
              <a:t>‹#›</a:t>
            </a:fld>
            <a:endParaRPr lang="en-US"/>
          </a:p>
        </p:txBody>
      </p:sp>
    </p:spTree>
    <p:extLst>
      <p:ext uri="{BB962C8B-B14F-4D97-AF65-F5344CB8AC3E}">
        <p14:creationId xmlns:p14="http://schemas.microsoft.com/office/powerpoint/2010/main" val="2906948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4338C6-30E0-4CFF-BDFF-C2591E02CF10}" type="slidenum">
              <a:rPr lang="en-US" smtClean="0"/>
              <a:t>1</a:t>
            </a:fld>
            <a:endParaRPr lang="en-US"/>
          </a:p>
        </p:txBody>
      </p:sp>
    </p:spTree>
    <p:extLst>
      <p:ext uri="{BB962C8B-B14F-4D97-AF65-F5344CB8AC3E}">
        <p14:creationId xmlns:p14="http://schemas.microsoft.com/office/powerpoint/2010/main" val="2625022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2288643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Picture Placeholder 12"/>
          <p:cNvSpPr>
            <a:spLocks noGrp="1"/>
          </p:cNvSpPr>
          <p:nvPr>
            <p:ph type="pic" sz="quarter" idx="10"/>
          </p:nvPr>
        </p:nvSpPr>
        <p:spPr>
          <a:xfrm>
            <a:off x="1602227" y="2259000"/>
            <a:ext cx="2340000" cy="2340000"/>
          </a:xfrm>
          <a:custGeom>
            <a:avLst/>
            <a:gdLst>
              <a:gd name="connsiteX0" fmla="*/ 1170000 w 2340000"/>
              <a:gd name="connsiteY0" fmla="*/ 0 h 2340000"/>
              <a:gd name="connsiteX1" fmla="*/ 2340000 w 2340000"/>
              <a:gd name="connsiteY1" fmla="*/ 1170000 h 2340000"/>
              <a:gd name="connsiteX2" fmla="*/ 1170000 w 2340000"/>
              <a:gd name="connsiteY2" fmla="*/ 2340000 h 2340000"/>
              <a:gd name="connsiteX3" fmla="*/ 0 w 2340000"/>
              <a:gd name="connsiteY3" fmla="*/ 1170000 h 2340000"/>
              <a:gd name="connsiteX4" fmla="*/ 1170000 w 2340000"/>
              <a:gd name="connsiteY4" fmla="*/ 0 h 23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0000" h="2340000">
                <a:moveTo>
                  <a:pt x="1170000" y="0"/>
                </a:moveTo>
                <a:cubicBezTo>
                  <a:pt x="1816173" y="0"/>
                  <a:pt x="2340000" y="523827"/>
                  <a:pt x="2340000" y="1170000"/>
                </a:cubicBezTo>
                <a:cubicBezTo>
                  <a:pt x="2340000" y="1816173"/>
                  <a:pt x="1816173" y="2340000"/>
                  <a:pt x="1170000" y="2340000"/>
                </a:cubicBezTo>
                <a:cubicBezTo>
                  <a:pt x="523827" y="2340000"/>
                  <a:pt x="0" y="1816173"/>
                  <a:pt x="0" y="1170000"/>
                </a:cubicBezTo>
                <a:cubicBezTo>
                  <a:pt x="0" y="523827"/>
                  <a:pt x="523827" y="0"/>
                  <a:pt x="1170000" y="0"/>
                </a:cubicBezTo>
                <a:close/>
              </a:path>
            </a:pathLst>
          </a:custGeom>
          <a:pattFill prst="pct10">
            <a:fgClr>
              <a:schemeClr val="accent1"/>
            </a:fgClr>
            <a:bgClr>
              <a:schemeClr val="bg1"/>
            </a:bgClr>
          </a:pattFill>
        </p:spPr>
        <p:txBody>
          <a:bodyPr wrap="square">
            <a:noAutofit/>
          </a:bodyPr>
          <a:lstStyle/>
          <a:p>
            <a:endParaRPr lang="en-US"/>
          </a:p>
        </p:txBody>
      </p:sp>
      <p:sp>
        <p:nvSpPr>
          <p:cNvPr id="7" name="Picture Placeholder 13"/>
          <p:cNvSpPr>
            <a:spLocks noGrp="1"/>
          </p:cNvSpPr>
          <p:nvPr>
            <p:ph type="pic" sz="quarter" idx="11"/>
          </p:nvPr>
        </p:nvSpPr>
        <p:spPr>
          <a:xfrm>
            <a:off x="4926000" y="2259000"/>
            <a:ext cx="2340000" cy="2340000"/>
          </a:xfrm>
          <a:custGeom>
            <a:avLst/>
            <a:gdLst>
              <a:gd name="connsiteX0" fmla="*/ 1170000 w 2340000"/>
              <a:gd name="connsiteY0" fmla="*/ 0 h 2340000"/>
              <a:gd name="connsiteX1" fmla="*/ 2340000 w 2340000"/>
              <a:gd name="connsiteY1" fmla="*/ 1170000 h 2340000"/>
              <a:gd name="connsiteX2" fmla="*/ 1170000 w 2340000"/>
              <a:gd name="connsiteY2" fmla="*/ 2340000 h 2340000"/>
              <a:gd name="connsiteX3" fmla="*/ 0 w 2340000"/>
              <a:gd name="connsiteY3" fmla="*/ 1170000 h 2340000"/>
              <a:gd name="connsiteX4" fmla="*/ 1170000 w 2340000"/>
              <a:gd name="connsiteY4" fmla="*/ 0 h 23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0000" h="2340000">
                <a:moveTo>
                  <a:pt x="1170000" y="0"/>
                </a:moveTo>
                <a:cubicBezTo>
                  <a:pt x="1816173" y="0"/>
                  <a:pt x="2340000" y="523827"/>
                  <a:pt x="2340000" y="1170000"/>
                </a:cubicBezTo>
                <a:cubicBezTo>
                  <a:pt x="2340000" y="1816173"/>
                  <a:pt x="1816173" y="2340000"/>
                  <a:pt x="1170000" y="2340000"/>
                </a:cubicBezTo>
                <a:cubicBezTo>
                  <a:pt x="523827" y="2340000"/>
                  <a:pt x="0" y="1816173"/>
                  <a:pt x="0" y="1170000"/>
                </a:cubicBezTo>
                <a:cubicBezTo>
                  <a:pt x="0" y="523827"/>
                  <a:pt x="523827" y="0"/>
                  <a:pt x="1170000" y="0"/>
                </a:cubicBezTo>
                <a:close/>
              </a:path>
            </a:pathLst>
          </a:custGeom>
          <a:pattFill prst="pct10">
            <a:fgClr>
              <a:schemeClr val="accent1"/>
            </a:fgClr>
            <a:bgClr>
              <a:schemeClr val="bg1"/>
            </a:bgClr>
          </a:pattFill>
        </p:spPr>
        <p:txBody>
          <a:bodyPr wrap="square">
            <a:noAutofit/>
          </a:bodyPr>
          <a:lstStyle/>
          <a:p>
            <a:endParaRPr lang="en-US"/>
          </a:p>
        </p:txBody>
      </p:sp>
      <p:sp>
        <p:nvSpPr>
          <p:cNvPr id="8" name="Picture Placeholder 14"/>
          <p:cNvSpPr>
            <a:spLocks noGrp="1"/>
          </p:cNvSpPr>
          <p:nvPr>
            <p:ph type="pic" sz="quarter" idx="12"/>
          </p:nvPr>
        </p:nvSpPr>
        <p:spPr>
          <a:xfrm>
            <a:off x="8249773" y="2259000"/>
            <a:ext cx="2340000" cy="2340000"/>
          </a:xfrm>
          <a:custGeom>
            <a:avLst/>
            <a:gdLst>
              <a:gd name="connsiteX0" fmla="*/ 1170000 w 2340000"/>
              <a:gd name="connsiteY0" fmla="*/ 0 h 2340000"/>
              <a:gd name="connsiteX1" fmla="*/ 2340000 w 2340000"/>
              <a:gd name="connsiteY1" fmla="*/ 1170000 h 2340000"/>
              <a:gd name="connsiteX2" fmla="*/ 1170000 w 2340000"/>
              <a:gd name="connsiteY2" fmla="*/ 2340000 h 2340000"/>
              <a:gd name="connsiteX3" fmla="*/ 0 w 2340000"/>
              <a:gd name="connsiteY3" fmla="*/ 1170000 h 2340000"/>
              <a:gd name="connsiteX4" fmla="*/ 1170000 w 2340000"/>
              <a:gd name="connsiteY4" fmla="*/ 0 h 23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0000" h="2340000">
                <a:moveTo>
                  <a:pt x="1170000" y="0"/>
                </a:moveTo>
                <a:cubicBezTo>
                  <a:pt x="1816173" y="0"/>
                  <a:pt x="2340000" y="523827"/>
                  <a:pt x="2340000" y="1170000"/>
                </a:cubicBezTo>
                <a:cubicBezTo>
                  <a:pt x="2340000" y="1816173"/>
                  <a:pt x="1816173" y="2340000"/>
                  <a:pt x="1170000" y="2340000"/>
                </a:cubicBezTo>
                <a:cubicBezTo>
                  <a:pt x="523827" y="2340000"/>
                  <a:pt x="0" y="1816173"/>
                  <a:pt x="0" y="1170000"/>
                </a:cubicBezTo>
                <a:cubicBezTo>
                  <a:pt x="0" y="523827"/>
                  <a:pt x="523827" y="0"/>
                  <a:pt x="1170000" y="0"/>
                </a:cubicBezTo>
                <a:close/>
              </a:path>
            </a:pathLst>
          </a:custGeom>
          <a:pattFill prst="pct10">
            <a:fgClr>
              <a:schemeClr val="accent1"/>
            </a:fgClr>
            <a:bgClr>
              <a:schemeClr val="bg1"/>
            </a:bgClr>
          </a:pattFill>
        </p:spPr>
        <p:txBody>
          <a:bodyPr wrap="square">
            <a:noAutofit/>
          </a:bodyPr>
          <a:lstStyle/>
          <a:p>
            <a:endParaRPr lang="en-US"/>
          </a:p>
        </p:txBody>
      </p:sp>
    </p:spTree>
    <p:extLst>
      <p:ext uri="{BB962C8B-B14F-4D97-AF65-F5344CB8AC3E}">
        <p14:creationId xmlns:p14="http://schemas.microsoft.com/office/powerpoint/2010/main" val="4283629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96686" y="0"/>
            <a:ext cx="4644571" cy="5588000"/>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788480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874327" y="838200"/>
            <a:ext cx="4325257" cy="2590799"/>
          </a:xfrm>
          <a:pattFill prst="pct10">
            <a:fgClr>
              <a:schemeClr val="accent1"/>
            </a:fgClr>
            <a:bgClr>
              <a:schemeClr val="bg1"/>
            </a:bgClr>
          </a:pattFill>
        </p:spPr>
        <p:txBody>
          <a:bodyPr/>
          <a:lstStyle/>
          <a:p>
            <a:endParaRPr lang="en-US"/>
          </a:p>
        </p:txBody>
      </p:sp>
      <p:sp>
        <p:nvSpPr>
          <p:cNvPr id="9" name="Picture Placeholder 6"/>
          <p:cNvSpPr>
            <a:spLocks noGrp="1"/>
          </p:cNvSpPr>
          <p:nvPr>
            <p:ph type="pic" sz="quarter" idx="11"/>
          </p:nvPr>
        </p:nvSpPr>
        <p:spPr>
          <a:xfrm>
            <a:off x="6874327" y="3670300"/>
            <a:ext cx="4325257" cy="3187700"/>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27756143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Picture Placeholder 5"/>
          <p:cNvSpPr>
            <a:spLocks noGrp="1"/>
          </p:cNvSpPr>
          <p:nvPr>
            <p:ph type="pic" sz="quarter" idx="10"/>
          </p:nvPr>
        </p:nvSpPr>
        <p:spPr>
          <a:xfrm>
            <a:off x="0" y="0"/>
            <a:ext cx="12192000" cy="4152900"/>
          </a:xfrm>
          <a:custGeom>
            <a:avLst/>
            <a:gdLst>
              <a:gd name="connsiteX0" fmla="*/ 0 w 12192000"/>
              <a:gd name="connsiteY0" fmla="*/ 0 h 4330700"/>
              <a:gd name="connsiteX1" fmla="*/ 12192000 w 12192000"/>
              <a:gd name="connsiteY1" fmla="*/ 0 h 4330700"/>
              <a:gd name="connsiteX2" fmla="*/ 12192000 w 12192000"/>
              <a:gd name="connsiteY2" fmla="*/ 3976107 h 4330700"/>
              <a:gd name="connsiteX3" fmla="*/ 0 w 12192000"/>
              <a:gd name="connsiteY3" fmla="*/ 3099386 h 4330700"/>
            </a:gdLst>
            <a:ahLst/>
            <a:cxnLst>
              <a:cxn ang="0">
                <a:pos x="connsiteX0" y="connsiteY0"/>
              </a:cxn>
              <a:cxn ang="0">
                <a:pos x="connsiteX1" y="connsiteY1"/>
              </a:cxn>
              <a:cxn ang="0">
                <a:pos x="connsiteX2" y="connsiteY2"/>
              </a:cxn>
              <a:cxn ang="0">
                <a:pos x="connsiteX3" y="connsiteY3"/>
              </a:cxn>
            </a:cxnLst>
            <a:rect l="l" t="t" r="r" b="b"/>
            <a:pathLst>
              <a:path w="12192000" h="4330700">
                <a:moveTo>
                  <a:pt x="0" y="0"/>
                </a:moveTo>
                <a:lnTo>
                  <a:pt x="12192000" y="0"/>
                </a:lnTo>
                <a:lnTo>
                  <a:pt x="12192000" y="3976107"/>
                </a:lnTo>
                <a:cubicBezTo>
                  <a:pt x="6096001" y="5129688"/>
                  <a:pt x="6096001" y="3099386"/>
                  <a:pt x="0" y="3099386"/>
                </a:cubicBezTo>
                <a:close/>
              </a:path>
            </a:pathLst>
          </a:custGeom>
          <a:pattFill prst="pct5">
            <a:fgClr>
              <a:schemeClr val="accent1"/>
            </a:fgClr>
            <a:bgClr>
              <a:schemeClr val="bg1"/>
            </a:bgClr>
          </a:pattFill>
        </p:spPr>
        <p:txBody>
          <a:bodyPr wrap="square">
            <a:noAutofit/>
          </a:bodyPr>
          <a:lstStyle/>
          <a:p>
            <a:endParaRPr lang="en-US"/>
          </a:p>
        </p:txBody>
      </p:sp>
    </p:spTree>
    <p:extLst>
      <p:ext uri="{BB962C8B-B14F-4D97-AF65-F5344CB8AC3E}">
        <p14:creationId xmlns:p14="http://schemas.microsoft.com/office/powerpoint/2010/main" val="35350196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558800" y="3429000"/>
            <a:ext cx="3251200" cy="2844800"/>
          </a:xfrm>
          <a:pattFill prst="pct5">
            <a:fgClr>
              <a:schemeClr val="accent1"/>
            </a:fgClr>
            <a:bgClr>
              <a:schemeClr val="bg1"/>
            </a:bgClr>
          </a:pattFill>
        </p:spPr>
        <p:txBody>
          <a:bodyPr/>
          <a:lstStyle/>
          <a:p>
            <a:endParaRPr lang="en-US"/>
          </a:p>
        </p:txBody>
      </p:sp>
      <p:sp>
        <p:nvSpPr>
          <p:cNvPr id="26" name="Picture Placeholder 23"/>
          <p:cNvSpPr>
            <a:spLocks noGrp="1"/>
          </p:cNvSpPr>
          <p:nvPr>
            <p:ph type="pic" sz="quarter" idx="11"/>
          </p:nvPr>
        </p:nvSpPr>
        <p:spPr>
          <a:xfrm>
            <a:off x="4025900" y="3429000"/>
            <a:ext cx="3251200" cy="2844800"/>
          </a:xfrm>
          <a:pattFill prst="pct5">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37260390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0" y="0"/>
            <a:ext cx="4673600" cy="6858000"/>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2802931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8" name="Picture Placeholder 6"/>
          <p:cNvSpPr>
            <a:spLocks noGrp="1"/>
          </p:cNvSpPr>
          <p:nvPr>
            <p:ph type="pic" sz="quarter" idx="10"/>
          </p:nvPr>
        </p:nvSpPr>
        <p:spPr>
          <a:xfrm>
            <a:off x="0" y="1"/>
            <a:ext cx="5399314" cy="5602514"/>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25038433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640115" y="783772"/>
            <a:ext cx="3701144" cy="2510972"/>
          </a:xfrm>
          <a:pattFill prst="pct10">
            <a:fgClr>
              <a:schemeClr val="accent1"/>
            </a:fgClr>
            <a:bgClr>
              <a:schemeClr val="bg1"/>
            </a:bgClr>
          </a:pattFill>
        </p:spPr>
        <p:txBody>
          <a:bodyPr/>
          <a:lstStyle/>
          <a:p>
            <a:endParaRPr lang="en-US"/>
          </a:p>
        </p:txBody>
      </p:sp>
      <p:sp>
        <p:nvSpPr>
          <p:cNvPr id="9" name="Picture Placeholder 7"/>
          <p:cNvSpPr>
            <a:spLocks noGrp="1"/>
          </p:cNvSpPr>
          <p:nvPr>
            <p:ph type="pic" sz="quarter" idx="11"/>
          </p:nvPr>
        </p:nvSpPr>
        <p:spPr>
          <a:xfrm>
            <a:off x="1640115" y="3599543"/>
            <a:ext cx="3701144" cy="2510972"/>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4840330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15"/>
          <p:cNvSpPr>
            <a:spLocks noGrp="1"/>
          </p:cNvSpPr>
          <p:nvPr>
            <p:ph type="pic" sz="quarter" idx="11"/>
          </p:nvPr>
        </p:nvSpPr>
        <p:spPr>
          <a:xfrm>
            <a:off x="950095" y="3013800"/>
            <a:ext cx="1440000" cy="1440000"/>
          </a:xfrm>
          <a:custGeom>
            <a:avLst/>
            <a:gdLst>
              <a:gd name="connsiteX0" fmla="*/ 630000 w 1260000"/>
              <a:gd name="connsiteY0" fmla="*/ 0 h 1260000"/>
              <a:gd name="connsiteX1" fmla="*/ 1260000 w 1260000"/>
              <a:gd name="connsiteY1" fmla="*/ 630000 h 1260000"/>
              <a:gd name="connsiteX2" fmla="*/ 630000 w 1260000"/>
              <a:gd name="connsiteY2" fmla="*/ 1260000 h 1260000"/>
              <a:gd name="connsiteX3" fmla="*/ 0 w 1260000"/>
              <a:gd name="connsiteY3" fmla="*/ 630000 h 1260000"/>
              <a:gd name="connsiteX4" fmla="*/ 630000 w 1260000"/>
              <a:gd name="connsiteY4" fmla="*/ 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a:moveTo>
                  <a:pt x="630000" y="0"/>
                </a:moveTo>
                <a:cubicBezTo>
                  <a:pt x="977939" y="0"/>
                  <a:pt x="1260000" y="282061"/>
                  <a:pt x="1260000" y="630000"/>
                </a:cubicBezTo>
                <a:cubicBezTo>
                  <a:pt x="1260000" y="977939"/>
                  <a:pt x="977939" y="1260000"/>
                  <a:pt x="630000" y="1260000"/>
                </a:cubicBezTo>
                <a:cubicBezTo>
                  <a:pt x="282061" y="1260000"/>
                  <a:pt x="0" y="977939"/>
                  <a:pt x="0" y="630000"/>
                </a:cubicBezTo>
                <a:cubicBezTo>
                  <a:pt x="0" y="282061"/>
                  <a:pt x="282061" y="0"/>
                  <a:pt x="630000" y="0"/>
                </a:cubicBezTo>
                <a:close/>
              </a:path>
            </a:pathLst>
          </a:custGeom>
          <a:pattFill prst="pct10">
            <a:fgClr>
              <a:schemeClr val="accent1"/>
            </a:fgClr>
            <a:bgClr>
              <a:schemeClr val="bg1"/>
            </a:bgClr>
          </a:pattFill>
        </p:spPr>
        <p:txBody>
          <a:bodyPr wrap="square">
            <a:noAutofit/>
          </a:bodyPr>
          <a:lstStyle/>
          <a:p>
            <a:endParaRPr lang="en-US"/>
          </a:p>
        </p:txBody>
      </p:sp>
      <p:sp>
        <p:nvSpPr>
          <p:cNvPr id="9" name="Picture Placeholder 15"/>
          <p:cNvSpPr>
            <a:spLocks noGrp="1"/>
          </p:cNvSpPr>
          <p:nvPr>
            <p:ph type="pic" sz="quarter" idx="12"/>
          </p:nvPr>
        </p:nvSpPr>
        <p:spPr>
          <a:xfrm>
            <a:off x="6586490" y="3013800"/>
            <a:ext cx="1440000" cy="1440000"/>
          </a:xfrm>
          <a:custGeom>
            <a:avLst/>
            <a:gdLst>
              <a:gd name="connsiteX0" fmla="*/ 630000 w 1260000"/>
              <a:gd name="connsiteY0" fmla="*/ 0 h 1260000"/>
              <a:gd name="connsiteX1" fmla="*/ 1260000 w 1260000"/>
              <a:gd name="connsiteY1" fmla="*/ 630000 h 1260000"/>
              <a:gd name="connsiteX2" fmla="*/ 630000 w 1260000"/>
              <a:gd name="connsiteY2" fmla="*/ 1260000 h 1260000"/>
              <a:gd name="connsiteX3" fmla="*/ 0 w 1260000"/>
              <a:gd name="connsiteY3" fmla="*/ 630000 h 1260000"/>
              <a:gd name="connsiteX4" fmla="*/ 630000 w 1260000"/>
              <a:gd name="connsiteY4" fmla="*/ 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a:moveTo>
                  <a:pt x="630000" y="0"/>
                </a:moveTo>
                <a:cubicBezTo>
                  <a:pt x="977939" y="0"/>
                  <a:pt x="1260000" y="282061"/>
                  <a:pt x="1260000" y="630000"/>
                </a:cubicBezTo>
                <a:cubicBezTo>
                  <a:pt x="1260000" y="977939"/>
                  <a:pt x="977939" y="1260000"/>
                  <a:pt x="630000" y="1260000"/>
                </a:cubicBezTo>
                <a:cubicBezTo>
                  <a:pt x="282061" y="1260000"/>
                  <a:pt x="0" y="977939"/>
                  <a:pt x="0" y="630000"/>
                </a:cubicBezTo>
                <a:cubicBezTo>
                  <a:pt x="0" y="282061"/>
                  <a:pt x="282061" y="0"/>
                  <a:pt x="630000" y="0"/>
                </a:cubicBezTo>
                <a:close/>
              </a:path>
            </a:pathLst>
          </a:custGeom>
          <a:pattFill prst="pct10">
            <a:fgClr>
              <a:schemeClr val="accent1"/>
            </a:fgClr>
            <a:bgClr>
              <a:schemeClr val="bg1"/>
            </a:bgClr>
          </a:pattFill>
        </p:spPr>
        <p:txBody>
          <a:bodyPr wrap="square">
            <a:noAutofit/>
          </a:bodyPr>
          <a:lstStyle/>
          <a:p>
            <a:endParaRPr lang="en-US"/>
          </a:p>
        </p:txBody>
      </p:sp>
    </p:spTree>
    <p:extLst>
      <p:ext uri="{BB962C8B-B14F-4D97-AF65-F5344CB8AC3E}">
        <p14:creationId xmlns:p14="http://schemas.microsoft.com/office/powerpoint/2010/main" val="40614972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6342748" y="580571"/>
            <a:ext cx="3222170" cy="2438401"/>
          </a:xfrm>
          <a:custGeom>
            <a:avLst/>
            <a:gdLst>
              <a:gd name="connsiteX0" fmla="*/ 0 w 3222170"/>
              <a:gd name="connsiteY0" fmla="*/ 0 h 2438401"/>
              <a:gd name="connsiteX1" fmla="*/ 3222170 w 3222170"/>
              <a:gd name="connsiteY1" fmla="*/ 0 h 2438401"/>
              <a:gd name="connsiteX2" fmla="*/ 3222170 w 3222170"/>
              <a:gd name="connsiteY2" fmla="*/ 2438401 h 2438401"/>
              <a:gd name="connsiteX3" fmla="*/ 0 w 3222170"/>
              <a:gd name="connsiteY3" fmla="*/ 2438401 h 2438401"/>
            </a:gdLst>
            <a:ahLst/>
            <a:cxnLst>
              <a:cxn ang="0">
                <a:pos x="connsiteX0" y="connsiteY0"/>
              </a:cxn>
              <a:cxn ang="0">
                <a:pos x="connsiteX1" y="connsiteY1"/>
              </a:cxn>
              <a:cxn ang="0">
                <a:pos x="connsiteX2" y="connsiteY2"/>
              </a:cxn>
              <a:cxn ang="0">
                <a:pos x="connsiteX3" y="connsiteY3"/>
              </a:cxn>
            </a:cxnLst>
            <a:rect l="l" t="t" r="r" b="b"/>
            <a:pathLst>
              <a:path w="3222170" h="2438401">
                <a:moveTo>
                  <a:pt x="0" y="0"/>
                </a:moveTo>
                <a:lnTo>
                  <a:pt x="3222170" y="0"/>
                </a:lnTo>
                <a:lnTo>
                  <a:pt x="3222170" y="2438401"/>
                </a:lnTo>
                <a:lnTo>
                  <a:pt x="0" y="2438401"/>
                </a:lnTo>
                <a:close/>
              </a:path>
            </a:pathLst>
          </a:custGeom>
          <a:pattFill prst="pct10">
            <a:fgClr>
              <a:schemeClr val="accent1"/>
            </a:fgClr>
            <a:bgClr>
              <a:schemeClr val="bg1"/>
            </a:bgClr>
          </a:pattFill>
        </p:spPr>
        <p:txBody>
          <a:bodyPr wrap="square">
            <a:noAutofit/>
          </a:bodyPr>
          <a:lstStyle/>
          <a:p>
            <a:endParaRPr lang="en-US"/>
          </a:p>
        </p:txBody>
      </p:sp>
      <p:sp>
        <p:nvSpPr>
          <p:cNvPr id="15" name="Picture Placeholder 14"/>
          <p:cNvSpPr>
            <a:spLocks noGrp="1"/>
          </p:cNvSpPr>
          <p:nvPr>
            <p:ph type="pic" sz="quarter" idx="11"/>
          </p:nvPr>
        </p:nvSpPr>
        <p:spPr>
          <a:xfrm>
            <a:off x="6342748" y="3280229"/>
            <a:ext cx="2467425" cy="3018975"/>
          </a:xfrm>
          <a:custGeom>
            <a:avLst/>
            <a:gdLst>
              <a:gd name="connsiteX0" fmla="*/ 0 w 2467425"/>
              <a:gd name="connsiteY0" fmla="*/ 0 h 3018975"/>
              <a:gd name="connsiteX1" fmla="*/ 2467425 w 2467425"/>
              <a:gd name="connsiteY1" fmla="*/ 0 h 3018975"/>
              <a:gd name="connsiteX2" fmla="*/ 2467425 w 2467425"/>
              <a:gd name="connsiteY2" fmla="*/ 3018975 h 3018975"/>
              <a:gd name="connsiteX3" fmla="*/ 0 w 2467425"/>
              <a:gd name="connsiteY3" fmla="*/ 3018975 h 3018975"/>
            </a:gdLst>
            <a:ahLst/>
            <a:cxnLst>
              <a:cxn ang="0">
                <a:pos x="connsiteX0" y="connsiteY0"/>
              </a:cxn>
              <a:cxn ang="0">
                <a:pos x="connsiteX1" y="connsiteY1"/>
              </a:cxn>
              <a:cxn ang="0">
                <a:pos x="connsiteX2" y="connsiteY2"/>
              </a:cxn>
              <a:cxn ang="0">
                <a:pos x="connsiteX3" y="connsiteY3"/>
              </a:cxn>
            </a:cxnLst>
            <a:rect l="l" t="t" r="r" b="b"/>
            <a:pathLst>
              <a:path w="2467425" h="3018975">
                <a:moveTo>
                  <a:pt x="0" y="0"/>
                </a:moveTo>
                <a:lnTo>
                  <a:pt x="2467425" y="0"/>
                </a:lnTo>
                <a:lnTo>
                  <a:pt x="2467425" y="3018975"/>
                </a:lnTo>
                <a:lnTo>
                  <a:pt x="0" y="3018975"/>
                </a:lnTo>
                <a:close/>
              </a:path>
            </a:pathLst>
          </a:custGeom>
          <a:pattFill prst="pct10">
            <a:fgClr>
              <a:schemeClr val="accent1"/>
            </a:fgClr>
            <a:bgClr>
              <a:schemeClr val="bg1"/>
            </a:bgClr>
          </a:pattFill>
        </p:spPr>
        <p:txBody>
          <a:bodyPr wrap="square">
            <a:noAutofit/>
          </a:bodyPr>
          <a:lstStyle/>
          <a:p>
            <a:endParaRPr lang="en-US"/>
          </a:p>
        </p:txBody>
      </p:sp>
      <p:sp>
        <p:nvSpPr>
          <p:cNvPr id="16" name="Picture Placeholder 15"/>
          <p:cNvSpPr>
            <a:spLocks noGrp="1"/>
          </p:cNvSpPr>
          <p:nvPr>
            <p:ph type="pic" sz="quarter" idx="12"/>
          </p:nvPr>
        </p:nvSpPr>
        <p:spPr>
          <a:xfrm>
            <a:off x="9071432" y="3265719"/>
            <a:ext cx="2641598" cy="2351315"/>
          </a:xfrm>
          <a:custGeom>
            <a:avLst/>
            <a:gdLst>
              <a:gd name="connsiteX0" fmla="*/ 0 w 2641598"/>
              <a:gd name="connsiteY0" fmla="*/ 0 h 2351315"/>
              <a:gd name="connsiteX1" fmla="*/ 2641598 w 2641598"/>
              <a:gd name="connsiteY1" fmla="*/ 0 h 2351315"/>
              <a:gd name="connsiteX2" fmla="*/ 2641598 w 2641598"/>
              <a:gd name="connsiteY2" fmla="*/ 2351315 h 2351315"/>
              <a:gd name="connsiteX3" fmla="*/ 0 w 2641598"/>
              <a:gd name="connsiteY3" fmla="*/ 2351315 h 2351315"/>
            </a:gdLst>
            <a:ahLst/>
            <a:cxnLst>
              <a:cxn ang="0">
                <a:pos x="connsiteX0" y="connsiteY0"/>
              </a:cxn>
              <a:cxn ang="0">
                <a:pos x="connsiteX1" y="connsiteY1"/>
              </a:cxn>
              <a:cxn ang="0">
                <a:pos x="connsiteX2" y="connsiteY2"/>
              </a:cxn>
              <a:cxn ang="0">
                <a:pos x="connsiteX3" y="connsiteY3"/>
              </a:cxn>
            </a:cxnLst>
            <a:rect l="l" t="t" r="r" b="b"/>
            <a:pathLst>
              <a:path w="2641598" h="2351315">
                <a:moveTo>
                  <a:pt x="0" y="0"/>
                </a:moveTo>
                <a:lnTo>
                  <a:pt x="2641598" y="0"/>
                </a:lnTo>
                <a:lnTo>
                  <a:pt x="2641598" y="2351315"/>
                </a:lnTo>
                <a:lnTo>
                  <a:pt x="0" y="2351315"/>
                </a:lnTo>
                <a:close/>
              </a:path>
            </a:pathLst>
          </a:custGeom>
          <a:pattFill prst="pct10">
            <a:fgClr>
              <a:schemeClr val="accent1"/>
            </a:fgClr>
            <a:bgClr>
              <a:schemeClr val="bg1"/>
            </a:bgClr>
          </a:pattFill>
        </p:spPr>
        <p:txBody>
          <a:bodyPr wrap="square">
            <a:noAutofit/>
          </a:bodyPr>
          <a:lstStyle/>
          <a:p>
            <a:endParaRPr lang="en-US"/>
          </a:p>
        </p:txBody>
      </p:sp>
    </p:spTree>
    <p:extLst>
      <p:ext uri="{BB962C8B-B14F-4D97-AF65-F5344CB8AC3E}">
        <p14:creationId xmlns:p14="http://schemas.microsoft.com/office/powerpoint/2010/main" val="948835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4203700"/>
            <a:ext cx="12192000" cy="2654300"/>
          </a:xfrm>
          <a:pattFill prst="pct5">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26461307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95300" y="3429000"/>
            <a:ext cx="2667000" cy="2895600"/>
          </a:xfrm>
          <a:pattFill prst="pct10">
            <a:fgClr>
              <a:schemeClr val="accent1"/>
            </a:fgClr>
            <a:bgClr>
              <a:schemeClr val="bg1"/>
            </a:bgClr>
          </a:pattFill>
        </p:spPr>
        <p:txBody>
          <a:bodyPr/>
          <a:lstStyle/>
          <a:p>
            <a:endParaRPr lang="en-US"/>
          </a:p>
        </p:txBody>
      </p:sp>
      <p:sp>
        <p:nvSpPr>
          <p:cNvPr id="14" name="Picture Placeholder 6"/>
          <p:cNvSpPr>
            <a:spLocks noGrp="1"/>
          </p:cNvSpPr>
          <p:nvPr>
            <p:ph type="pic" sz="quarter" idx="11"/>
          </p:nvPr>
        </p:nvSpPr>
        <p:spPr>
          <a:xfrm>
            <a:off x="3340100" y="3429000"/>
            <a:ext cx="2667000" cy="2895600"/>
          </a:xfrm>
          <a:pattFill prst="pct10">
            <a:fgClr>
              <a:schemeClr val="accent1"/>
            </a:fgClr>
            <a:bgClr>
              <a:schemeClr val="bg1"/>
            </a:bgClr>
          </a:pattFill>
        </p:spPr>
        <p:txBody>
          <a:bodyPr/>
          <a:lstStyle/>
          <a:p>
            <a:endParaRPr lang="en-US"/>
          </a:p>
        </p:txBody>
      </p:sp>
      <p:sp>
        <p:nvSpPr>
          <p:cNvPr id="15" name="Picture Placeholder 6"/>
          <p:cNvSpPr>
            <a:spLocks noGrp="1"/>
          </p:cNvSpPr>
          <p:nvPr>
            <p:ph type="pic" sz="quarter" idx="12"/>
          </p:nvPr>
        </p:nvSpPr>
        <p:spPr>
          <a:xfrm>
            <a:off x="6184900" y="3429000"/>
            <a:ext cx="2667000" cy="2895600"/>
          </a:xfrm>
          <a:pattFill prst="pct10">
            <a:fgClr>
              <a:schemeClr val="accent1"/>
            </a:fgClr>
            <a:bgClr>
              <a:schemeClr val="bg1"/>
            </a:bgClr>
          </a:pattFill>
        </p:spPr>
        <p:txBody>
          <a:bodyPr/>
          <a:lstStyle/>
          <a:p>
            <a:endParaRPr lang="en-US"/>
          </a:p>
        </p:txBody>
      </p:sp>
      <p:sp>
        <p:nvSpPr>
          <p:cNvPr id="16" name="Picture Placeholder 6"/>
          <p:cNvSpPr>
            <a:spLocks noGrp="1"/>
          </p:cNvSpPr>
          <p:nvPr>
            <p:ph type="pic" sz="quarter" idx="13"/>
          </p:nvPr>
        </p:nvSpPr>
        <p:spPr>
          <a:xfrm>
            <a:off x="9029700" y="3429000"/>
            <a:ext cx="2667000" cy="2895600"/>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402315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801756" y="1335314"/>
            <a:ext cx="5390243" cy="5522685"/>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6302137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6" name="Picture Placeholder 14"/>
          <p:cNvSpPr>
            <a:spLocks noGrp="1"/>
          </p:cNvSpPr>
          <p:nvPr>
            <p:ph type="pic" sz="quarter" idx="12"/>
          </p:nvPr>
        </p:nvSpPr>
        <p:spPr>
          <a:xfrm>
            <a:off x="7808686" y="856598"/>
            <a:ext cx="2525485" cy="5144804"/>
          </a:xfrm>
          <a:custGeom>
            <a:avLst/>
            <a:gdLst>
              <a:gd name="connsiteX0" fmla="*/ 272184 w 2239096"/>
              <a:gd name="connsiteY0" fmla="*/ 0 h 4798061"/>
              <a:gd name="connsiteX1" fmla="*/ 1966912 w 2239096"/>
              <a:gd name="connsiteY1" fmla="*/ 0 h 4798061"/>
              <a:gd name="connsiteX2" fmla="*/ 2239096 w 2239096"/>
              <a:gd name="connsiteY2" fmla="*/ 272185 h 4798061"/>
              <a:gd name="connsiteX3" fmla="*/ 2239096 w 2239096"/>
              <a:gd name="connsiteY3" fmla="*/ 4525878 h 4798061"/>
              <a:gd name="connsiteX4" fmla="*/ 1966912 w 2239096"/>
              <a:gd name="connsiteY4" fmla="*/ 4798061 h 4798061"/>
              <a:gd name="connsiteX5" fmla="*/ 272184 w 2239096"/>
              <a:gd name="connsiteY5" fmla="*/ 4798061 h 4798061"/>
              <a:gd name="connsiteX6" fmla="*/ 0 w 2239096"/>
              <a:gd name="connsiteY6" fmla="*/ 4525878 h 4798061"/>
              <a:gd name="connsiteX7" fmla="*/ 0 w 2239096"/>
              <a:gd name="connsiteY7" fmla="*/ 272185 h 4798061"/>
              <a:gd name="connsiteX8" fmla="*/ 272184 w 2239096"/>
              <a:gd name="connsiteY8" fmla="*/ 0 h 479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9096" h="4798061">
                <a:moveTo>
                  <a:pt x="272184" y="0"/>
                </a:moveTo>
                <a:lnTo>
                  <a:pt x="1966912" y="0"/>
                </a:lnTo>
                <a:cubicBezTo>
                  <a:pt x="2117235" y="0"/>
                  <a:pt x="2239096" y="121862"/>
                  <a:pt x="2239096" y="272185"/>
                </a:cubicBezTo>
                <a:lnTo>
                  <a:pt x="2239096" y="4525878"/>
                </a:lnTo>
                <a:cubicBezTo>
                  <a:pt x="2239096" y="4676201"/>
                  <a:pt x="2117235" y="4798061"/>
                  <a:pt x="1966912" y="4798061"/>
                </a:cubicBezTo>
                <a:lnTo>
                  <a:pt x="272184" y="4798061"/>
                </a:lnTo>
                <a:cubicBezTo>
                  <a:pt x="121861" y="4798061"/>
                  <a:pt x="0" y="4676201"/>
                  <a:pt x="0" y="4525878"/>
                </a:cubicBezTo>
                <a:lnTo>
                  <a:pt x="0" y="272185"/>
                </a:lnTo>
                <a:cubicBezTo>
                  <a:pt x="0" y="121862"/>
                  <a:pt x="121861" y="0"/>
                  <a:pt x="272184" y="0"/>
                </a:cubicBezTo>
                <a:close/>
              </a:path>
            </a:pathLst>
          </a:custGeom>
          <a:pattFill prst="pct10">
            <a:fgClr>
              <a:schemeClr val="accent1"/>
            </a:fgClr>
            <a:bgClr>
              <a:schemeClr val="bg1"/>
            </a:bgClr>
          </a:pattFill>
        </p:spPr>
        <p:txBody>
          <a:bodyPr wrap="square">
            <a:noAutofit/>
          </a:bodyPr>
          <a:lstStyle>
            <a:lvl1pPr>
              <a:defRPr sz="1100"/>
            </a:lvl1pPr>
          </a:lstStyle>
          <a:p>
            <a:pPr lvl="0"/>
            <a:endParaRPr lang="id-ID" noProof="0"/>
          </a:p>
        </p:txBody>
      </p:sp>
    </p:spTree>
    <p:extLst>
      <p:ext uri="{BB962C8B-B14F-4D97-AF65-F5344CB8AC3E}">
        <p14:creationId xmlns:p14="http://schemas.microsoft.com/office/powerpoint/2010/main" val="25433426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1" y="1536700"/>
            <a:ext cx="5138057" cy="3581400"/>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38851405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6" name="Picture Placeholder 22"/>
          <p:cNvSpPr>
            <a:spLocks noGrp="1"/>
          </p:cNvSpPr>
          <p:nvPr>
            <p:ph type="pic" sz="quarter" idx="10"/>
          </p:nvPr>
        </p:nvSpPr>
        <p:spPr>
          <a:xfrm>
            <a:off x="6896100" y="1676400"/>
            <a:ext cx="4178300" cy="2527300"/>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2027241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3013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8353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82243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5847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1703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2452915"/>
            <a:ext cx="12192000" cy="3046186"/>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8766796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029989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39151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770742" y="930275"/>
            <a:ext cx="4325258" cy="5022849"/>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15499822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427138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770742" y="917575"/>
            <a:ext cx="3701143" cy="5022850"/>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18537263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8244114" y="1291771"/>
            <a:ext cx="3947886" cy="5566229"/>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808352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754744" y="0"/>
            <a:ext cx="4542970" cy="4862513"/>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22166108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1030515"/>
            <a:ext cx="5384800" cy="4803774"/>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20555557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2838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4122056"/>
            <a:ext cx="9710057" cy="2735944"/>
          </a:xfrm>
          <a:pattFill prst="pct1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29024561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80730F-EC16-4A1A-B897-9D1EA7A8D113}" type="datetimeFigureOut">
              <a:rPr lang="en-US" smtClean="0"/>
              <a:t>7/17/2024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E2A38F-7CCD-4ED2-810D-23498C1FC0D0}" type="slidenum">
              <a:rPr lang="en-US" smtClean="0"/>
              <a:t>‹#›</a:t>
            </a:fld>
            <a:endParaRPr lang="en-US"/>
          </a:p>
        </p:txBody>
      </p:sp>
    </p:spTree>
    <p:extLst>
      <p:ext uri="{BB962C8B-B14F-4D97-AF65-F5344CB8AC3E}">
        <p14:creationId xmlns:p14="http://schemas.microsoft.com/office/powerpoint/2010/main" val="2164328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www.idimages.com/" TargetMode="External"/><Relationship Id="rId4" Type="http://schemas.openxmlformats.org/officeDocument/2006/relationships/hyperlink" Target="mailto:customerservice@idimages.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0.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jpe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0.jpe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9.xml"/><Relationship Id="rId5" Type="http://schemas.openxmlformats.org/officeDocument/2006/relationships/image" Target="../media/image7.png"/><Relationship Id="rId4" Type="http://schemas.openxmlformats.org/officeDocument/2006/relationships/image" Target="../media/image48.jpeg"/></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mailto:customerservice@idimages.com" TargetMode="External"/><Relationship Id="rId2" Type="http://schemas.openxmlformats.org/officeDocument/2006/relationships/image" Target="../media/image53.jpeg"/><Relationship Id="rId1" Type="http://schemas.openxmlformats.org/officeDocument/2006/relationships/slideLayout" Target="../slideLayouts/slideLayout33.xml"/><Relationship Id="rId5" Type="http://schemas.openxmlformats.org/officeDocument/2006/relationships/image" Target="../media/image54.png"/><Relationship Id="rId4" Type="http://schemas.openxmlformats.org/officeDocument/2006/relationships/hyperlink" Target="http://www.idimages.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bag of coffee on a table&#10;&#10;Description automatically generated">
            <a:extLst>
              <a:ext uri="{FF2B5EF4-FFF2-40B4-BE49-F238E27FC236}">
                <a16:creationId xmlns:a16="http://schemas.microsoft.com/office/drawing/2014/main" id="{52F1837E-2CEA-34E3-A1B4-F683CF879FE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4" name="Rectangle 3"/>
          <p:cNvSpPr/>
          <p:nvPr/>
        </p:nvSpPr>
        <p:spPr>
          <a:xfrm>
            <a:off x="-1" y="0"/>
            <a:ext cx="12192000" cy="6858000"/>
          </a:xfrm>
          <a:prstGeom prst="rect">
            <a:avLst/>
          </a:prstGeom>
          <a:gradFill flip="none" rotWithShape="1">
            <a:gsLst>
              <a:gs pos="100000">
                <a:srgbClr val="CB003D">
                  <a:alpha val="78000"/>
                </a:srgbClr>
              </a:gs>
              <a:gs pos="82000">
                <a:srgbClr val="CB003D">
                  <a:alpha val="77515"/>
                </a:srgb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43741" y="2320835"/>
            <a:ext cx="8904515" cy="2308324"/>
          </a:xfrm>
          <a:prstGeom prst="rect">
            <a:avLst/>
          </a:prstGeom>
          <a:noFill/>
        </p:spPr>
        <p:txBody>
          <a:bodyPr wrap="square" lIns="91440" tIns="45720" rIns="91440" bIns="45720" rtlCol="0" anchor="t">
            <a:spAutoFit/>
          </a:bodyPr>
          <a:lstStyle/>
          <a:p>
            <a:pPr algn="ctr"/>
            <a:r>
              <a:rPr lang="en-US" sz="7200" dirty="0">
                <a:solidFill>
                  <a:schemeClr val="bg1"/>
                </a:solidFill>
                <a:latin typeface="Montserrat SemiBold"/>
              </a:rPr>
              <a:t>Labels 101 Training</a:t>
            </a:r>
          </a:p>
        </p:txBody>
      </p:sp>
      <p:sp>
        <p:nvSpPr>
          <p:cNvPr id="12" name="TextBox 11"/>
          <p:cNvSpPr txBox="1"/>
          <p:nvPr/>
        </p:nvSpPr>
        <p:spPr>
          <a:xfrm>
            <a:off x="3614057" y="4715729"/>
            <a:ext cx="4963886" cy="954107"/>
          </a:xfrm>
          <a:prstGeom prst="rect">
            <a:avLst/>
          </a:prstGeom>
          <a:noFill/>
        </p:spPr>
        <p:txBody>
          <a:bodyPr wrap="square" rtlCol="0">
            <a:spAutoFit/>
          </a:bodyPr>
          <a:lstStyle/>
          <a:p>
            <a:pPr algn="ctr">
              <a:spcBef>
                <a:spcPct val="0"/>
              </a:spcBef>
              <a:buFontTx/>
              <a:buNone/>
            </a:pPr>
            <a:r>
              <a:rPr lang="en-US" altLang="en-US" sz="1400" spc="300">
                <a:solidFill>
                  <a:schemeClr val="bg1"/>
                </a:solidFill>
                <a:latin typeface="Roboto" panose="02000000000000000000" pitchFamily="2" charset="0"/>
                <a:ea typeface="Roboto" panose="02000000000000000000" pitchFamily="2" charset="0"/>
              </a:rPr>
              <a:t>866.516.7300</a:t>
            </a:r>
          </a:p>
          <a:p>
            <a:pPr algn="ctr">
              <a:spcBef>
                <a:spcPct val="0"/>
              </a:spcBef>
              <a:buFontTx/>
              <a:buNone/>
            </a:pPr>
            <a:r>
              <a:rPr lang="en-US" altLang="en-US" sz="1400" spc="300">
                <a:solidFill>
                  <a:schemeClr val="bg1"/>
                </a:solidFill>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customerservice@idimages.com</a:t>
            </a:r>
            <a:r>
              <a:rPr lang="en-US" altLang="en-US" sz="1400" spc="300">
                <a:solidFill>
                  <a:schemeClr val="bg1"/>
                </a:solidFill>
                <a:latin typeface="Roboto" panose="02000000000000000000" pitchFamily="2" charset="0"/>
                <a:ea typeface="Roboto" panose="02000000000000000000" pitchFamily="2" charset="0"/>
              </a:rPr>
              <a:t> </a:t>
            </a:r>
          </a:p>
          <a:p>
            <a:pPr algn="ctr">
              <a:spcBef>
                <a:spcPct val="0"/>
              </a:spcBef>
              <a:buFontTx/>
              <a:buNone/>
            </a:pPr>
            <a:r>
              <a:rPr lang="en-US" altLang="en-US" sz="1400" spc="300">
                <a:solidFill>
                  <a:schemeClr val="bg1"/>
                </a:solidFill>
                <a:latin typeface="Roboto" panose="02000000000000000000" pitchFamily="2" charset="0"/>
                <a:ea typeface="Roboto" panose="02000000000000000000" pitchFamily="2" charset="0"/>
              </a:rPr>
              <a:t> </a:t>
            </a:r>
            <a:r>
              <a:rPr lang="en-US" altLang="en-US" sz="1400" spc="300">
                <a:solidFill>
                  <a:schemeClr val="bg1"/>
                </a:solidFill>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www.idimages.com</a:t>
            </a:r>
            <a:endParaRPr lang="en-US" altLang="en-US" sz="1400" spc="300">
              <a:solidFill>
                <a:schemeClr val="bg1"/>
              </a:solidFill>
              <a:latin typeface="Roboto" panose="02000000000000000000" pitchFamily="2" charset="0"/>
              <a:ea typeface="Roboto" panose="02000000000000000000" pitchFamily="2" charset="0"/>
            </a:endParaRPr>
          </a:p>
          <a:p>
            <a:pPr algn="ctr"/>
            <a:endParaRPr lang="en-US" sz="1400" spc="300">
              <a:solidFill>
                <a:schemeClr val="bg1"/>
              </a:solidFill>
              <a:latin typeface="Roboto" panose="02000000000000000000" pitchFamily="2" charset="0"/>
              <a:ea typeface="Roboto" panose="02000000000000000000" pitchFamily="2" charset="0"/>
            </a:endParaRPr>
          </a:p>
        </p:txBody>
      </p:sp>
      <p:pic>
        <p:nvPicPr>
          <p:cNvPr id="14" name="Picture 13" descr="A black background with white text&#10;&#10;Description automatically generated">
            <a:extLst>
              <a:ext uri="{FF2B5EF4-FFF2-40B4-BE49-F238E27FC236}">
                <a16:creationId xmlns:a16="http://schemas.microsoft.com/office/drawing/2014/main" id="{CF225379-9D38-430A-B0EB-5AB7D35E38F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99346" y="1327713"/>
            <a:ext cx="3993306" cy="665551"/>
          </a:xfrm>
          <a:prstGeom prst="rect">
            <a:avLst/>
          </a:prstGeom>
        </p:spPr>
      </p:pic>
    </p:spTree>
    <p:extLst>
      <p:ext uri="{BB962C8B-B14F-4D97-AF65-F5344CB8AC3E}">
        <p14:creationId xmlns:p14="http://schemas.microsoft.com/office/powerpoint/2010/main" val="3777342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BADC5-AE0C-87EB-9533-8A449C49ED6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C5529F1-7C3E-5E12-2F95-A2DF3CB4E44B}"/>
              </a:ext>
            </a:extLst>
          </p:cNvPr>
          <p:cNvSpPr/>
          <p:nvPr/>
        </p:nvSpPr>
        <p:spPr>
          <a:xfrm>
            <a:off x="2400300" y="2997200"/>
            <a:ext cx="3695700" cy="3860800"/>
          </a:xfrm>
          <a:prstGeom prst="rect">
            <a:avLst/>
          </a:prstGeom>
          <a:solidFill>
            <a:srgbClr val="CB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Placeholder 19" descr="Close-up of a label on a product&#10;&#10;Description automatically generated">
            <a:extLst>
              <a:ext uri="{FF2B5EF4-FFF2-40B4-BE49-F238E27FC236}">
                <a16:creationId xmlns:a16="http://schemas.microsoft.com/office/drawing/2014/main" id="{069883B2-268D-5D7B-1FC5-01B9C0A2436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Box 4">
            <a:extLst>
              <a:ext uri="{FF2B5EF4-FFF2-40B4-BE49-F238E27FC236}">
                <a16:creationId xmlns:a16="http://schemas.microsoft.com/office/drawing/2014/main" id="{E2F5B77A-F112-6326-2B81-76C8C354998A}"/>
              </a:ext>
            </a:extLst>
          </p:cNvPr>
          <p:cNvSpPr txBox="1"/>
          <p:nvPr/>
        </p:nvSpPr>
        <p:spPr>
          <a:xfrm>
            <a:off x="6747138" y="2748401"/>
            <a:ext cx="2015548" cy="307777"/>
          </a:xfrm>
          <a:prstGeom prst="rect">
            <a:avLst/>
          </a:prstGeom>
          <a:noFill/>
        </p:spPr>
        <p:txBody>
          <a:bodyPr wrap="square" rtlCol="0">
            <a:spAutoFit/>
          </a:bodyPr>
          <a:lstStyle/>
          <a:p>
            <a:r>
              <a:rPr 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Laser</a:t>
            </a:r>
          </a:p>
        </p:txBody>
      </p:sp>
      <p:sp>
        <p:nvSpPr>
          <p:cNvPr id="6" name="TextBox 5">
            <a:extLst>
              <a:ext uri="{FF2B5EF4-FFF2-40B4-BE49-F238E27FC236}">
                <a16:creationId xmlns:a16="http://schemas.microsoft.com/office/drawing/2014/main" id="{D43BB6BE-D269-5104-6B03-636BC91C5495}"/>
              </a:ext>
            </a:extLst>
          </p:cNvPr>
          <p:cNvSpPr txBox="1"/>
          <p:nvPr/>
        </p:nvSpPr>
        <p:spPr>
          <a:xfrm>
            <a:off x="6747138" y="3138714"/>
            <a:ext cx="4513943" cy="1973874"/>
          </a:xfrm>
          <a:prstGeom prst="rect">
            <a:avLst/>
          </a:prstGeom>
          <a:noFill/>
        </p:spPr>
        <p:txBody>
          <a:bodyPr wrap="square" rtlCol="0">
            <a:spAutoFit/>
          </a:bodyPr>
          <a:lstStyle/>
          <a:p>
            <a:pPr>
              <a:lnSpc>
                <a:spcPct val="110000"/>
              </a:lnSpc>
              <a:buClr>
                <a:schemeClr val="tx1"/>
              </a:buClr>
              <a:buFont typeface="Wingdings" pitchFamily="2" charset="2"/>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Paper material that uses heat and pressure to fuse a powered toner or “ink” to the material on which user is printing  .</a:t>
            </a:r>
          </a:p>
          <a:p>
            <a:pPr>
              <a:lnSpc>
                <a:spcPct val="110000"/>
              </a:lnSpc>
              <a:buClr>
                <a:schemeClr val="tx1"/>
              </a:buClr>
              <a:buFont typeface="Wingdings" pitchFamily="2" charset="2"/>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High-resolution printing, and prime labels – primarily for consumer products/promotions.</a:t>
            </a:r>
          </a:p>
          <a:p>
            <a:pPr>
              <a:lnSpc>
                <a:spcPct val="110000"/>
              </a:lnSpc>
              <a:buClr>
                <a:schemeClr val="tx1"/>
              </a:buClr>
              <a:buFont typeface="Wingdings" pitchFamily="2" charset="2"/>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Equipment ranges from inexpensive desktop to very expensive high speed.</a:t>
            </a:r>
          </a:p>
          <a:p>
            <a:pPr>
              <a:lnSpc>
                <a:spcPct val="110000"/>
              </a:lnSpc>
              <a:buClr>
                <a:schemeClr val="tx1"/>
              </a:buClr>
              <a:buFont typeface="Wingdings" pitchFamily="2" charset="2"/>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Suitable for bar codes.</a:t>
            </a:r>
          </a:p>
        </p:txBody>
      </p:sp>
      <p:sp>
        <p:nvSpPr>
          <p:cNvPr id="7" name="TextBox 6">
            <a:extLst>
              <a:ext uri="{FF2B5EF4-FFF2-40B4-BE49-F238E27FC236}">
                <a16:creationId xmlns:a16="http://schemas.microsoft.com/office/drawing/2014/main" id="{858CC4E5-EE45-0086-8246-C0CD2FAD3862}"/>
              </a:ext>
            </a:extLst>
          </p:cNvPr>
          <p:cNvSpPr txBox="1"/>
          <p:nvPr/>
        </p:nvSpPr>
        <p:spPr>
          <a:xfrm>
            <a:off x="6096000" y="1399659"/>
            <a:ext cx="5109030" cy="1077218"/>
          </a:xfrm>
          <a:prstGeom prst="rect">
            <a:avLst/>
          </a:prstGeom>
          <a:noFill/>
        </p:spPr>
        <p:txBody>
          <a:bodyPr wrap="square" rtlCol="0">
            <a:spAutoFit/>
          </a:bodyPr>
          <a:lstStyle/>
          <a:p>
            <a:r>
              <a:rPr lang="en-US" sz="3200">
                <a:latin typeface="Montserrat SemiBold" panose="00000700000000000000" pitchFamily="2" charset="0"/>
              </a:rPr>
              <a:t>Primary Paper</a:t>
            </a:r>
          </a:p>
          <a:p>
            <a:r>
              <a:rPr lang="en-US" sz="3200">
                <a:solidFill>
                  <a:srgbClr val="CB003D"/>
                </a:solidFill>
                <a:latin typeface="Montserrat SemiBold" panose="00000700000000000000" pitchFamily="2" charset="0"/>
              </a:rPr>
              <a:t>Label Face Stocks</a:t>
            </a:r>
          </a:p>
        </p:txBody>
      </p:sp>
      <p:pic>
        <p:nvPicPr>
          <p:cNvPr id="4" name="Picture 3">
            <a:extLst>
              <a:ext uri="{FF2B5EF4-FFF2-40B4-BE49-F238E27FC236}">
                <a16:creationId xmlns:a16="http://schemas.microsoft.com/office/drawing/2014/main" id="{28703668-84E1-7DB4-B20A-AA5D5093AA3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 b="-28684"/>
          <a:stretch/>
        </p:blipFill>
        <p:spPr>
          <a:xfrm>
            <a:off x="10870998" y="540567"/>
            <a:ext cx="594057" cy="367352"/>
          </a:xfrm>
          <a:prstGeom prst="rect">
            <a:avLst/>
          </a:prstGeom>
        </p:spPr>
      </p:pic>
    </p:spTree>
    <p:extLst>
      <p:ext uri="{BB962C8B-B14F-4D97-AF65-F5344CB8AC3E}">
        <p14:creationId xmlns:p14="http://schemas.microsoft.com/office/powerpoint/2010/main" val="2884456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E6D53-5F1F-DD9B-E53F-EBDA86C66876}"/>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0DA05913-A221-EBF3-3AF1-06DDA7FEBD8E}"/>
              </a:ext>
            </a:extLst>
          </p:cNvPr>
          <p:cNvSpPr/>
          <p:nvPr/>
        </p:nvSpPr>
        <p:spPr>
          <a:xfrm>
            <a:off x="7547429" y="1"/>
            <a:ext cx="2888342" cy="4891314"/>
          </a:xfrm>
          <a:prstGeom prst="rect">
            <a:avLst/>
          </a:prstGeom>
          <a:solidFill>
            <a:srgbClr val="CB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Placeholder 12" descr="A group of cans of soda&#10;&#10;Description automatically generated">
            <a:extLst>
              <a:ext uri="{FF2B5EF4-FFF2-40B4-BE49-F238E27FC236}">
                <a16:creationId xmlns:a16="http://schemas.microsoft.com/office/drawing/2014/main" id="{9BACBE03-4274-4C39-26FF-EE670C22DD5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Box 2">
            <a:extLst>
              <a:ext uri="{FF2B5EF4-FFF2-40B4-BE49-F238E27FC236}">
                <a16:creationId xmlns:a16="http://schemas.microsoft.com/office/drawing/2014/main" id="{B60C8B14-A103-2B86-FB34-0A9E6454B962}"/>
              </a:ext>
            </a:extLst>
          </p:cNvPr>
          <p:cNvSpPr txBox="1"/>
          <p:nvPr/>
        </p:nvSpPr>
        <p:spPr>
          <a:xfrm>
            <a:off x="1023297" y="4851763"/>
            <a:ext cx="2614988" cy="867930"/>
          </a:xfrm>
          <a:prstGeom prst="rect">
            <a:avLst/>
          </a:prstGeom>
          <a:noFill/>
        </p:spPr>
        <p:txBody>
          <a:bodyPr wrap="square" rtlCol="0">
            <a:spAutoFit/>
          </a:bodyPr>
          <a:lstStyle/>
          <a:p>
            <a:pPr indent="-171450">
              <a:lnSpc>
                <a:spcPct val="90000"/>
              </a:lnSpc>
              <a:buClr>
                <a:schemeClr val="tx1"/>
              </a:buClr>
              <a:buFont typeface="Wingdings" pitchFamily="2" charset="2"/>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Durability</a:t>
            </a:r>
          </a:p>
          <a:p>
            <a:pPr indent="-171450">
              <a:lnSpc>
                <a:spcPct val="90000"/>
              </a:lnSpc>
              <a:buClr>
                <a:schemeClr val="tx1"/>
              </a:buClr>
              <a:buFont typeface="Wingdings" pitchFamily="2" charset="2"/>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Environmental resistance</a:t>
            </a:r>
          </a:p>
          <a:p>
            <a:pPr indent="-171450">
              <a:lnSpc>
                <a:spcPct val="90000"/>
              </a:lnSpc>
              <a:buClr>
                <a:schemeClr val="tx1"/>
              </a:buClr>
              <a:buFont typeface="Wingdings" pitchFamily="2" charset="2"/>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Increased strength</a:t>
            </a:r>
          </a:p>
          <a:p>
            <a:pPr indent="-171450">
              <a:lnSpc>
                <a:spcPct val="90000"/>
              </a:lnSpc>
              <a:buClr>
                <a:schemeClr val="tx1"/>
              </a:buClr>
              <a:buFont typeface="Wingdings" pitchFamily="2" charset="2"/>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Tear resistance </a:t>
            </a:r>
          </a:p>
        </p:txBody>
      </p:sp>
      <p:sp>
        <p:nvSpPr>
          <p:cNvPr id="4" name="TextBox 3">
            <a:extLst>
              <a:ext uri="{FF2B5EF4-FFF2-40B4-BE49-F238E27FC236}">
                <a16:creationId xmlns:a16="http://schemas.microsoft.com/office/drawing/2014/main" id="{351E3347-BC8F-D949-25D5-F086411BDFA2}"/>
              </a:ext>
            </a:extLst>
          </p:cNvPr>
          <p:cNvSpPr txBox="1"/>
          <p:nvPr/>
        </p:nvSpPr>
        <p:spPr>
          <a:xfrm>
            <a:off x="1023297" y="4467372"/>
            <a:ext cx="2015548" cy="307777"/>
          </a:xfrm>
          <a:prstGeom prst="rect">
            <a:avLst/>
          </a:prstGeom>
          <a:noFill/>
        </p:spPr>
        <p:txBody>
          <a:bodyPr wrap="square" rtlCol="0">
            <a:spAutoFit/>
          </a:bodyPr>
          <a:lstStyle/>
          <a:p>
            <a:r>
              <a:rPr 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Primary Benefits</a:t>
            </a:r>
          </a:p>
        </p:txBody>
      </p:sp>
      <p:sp>
        <p:nvSpPr>
          <p:cNvPr id="5" name="TextBox 4">
            <a:extLst>
              <a:ext uri="{FF2B5EF4-FFF2-40B4-BE49-F238E27FC236}">
                <a16:creationId xmlns:a16="http://schemas.microsoft.com/office/drawing/2014/main" id="{F1491A70-3EDE-8AE1-0197-868E01B4A2CB}"/>
              </a:ext>
            </a:extLst>
          </p:cNvPr>
          <p:cNvSpPr txBox="1"/>
          <p:nvPr/>
        </p:nvSpPr>
        <p:spPr>
          <a:xfrm>
            <a:off x="4099720" y="4851763"/>
            <a:ext cx="2614988" cy="1287532"/>
          </a:xfrm>
          <a:prstGeom prst="rect">
            <a:avLst/>
          </a:prstGeom>
          <a:noFill/>
        </p:spPr>
        <p:txBody>
          <a:bodyPr wrap="square" rtlCol="0">
            <a:spAutoFit/>
          </a:bodyPr>
          <a:lstStyle/>
          <a:p>
            <a:pPr indent="-171450">
              <a:lnSpc>
                <a:spcPct val="90000"/>
              </a:lnSpc>
              <a:buClr>
                <a:schemeClr val="tx1"/>
              </a:buClr>
              <a:buFont typeface="Wingdings" pitchFamily="2" charset="2"/>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Top-coated BOPP</a:t>
            </a:r>
          </a:p>
          <a:p>
            <a:pPr indent="-171450">
              <a:lnSpc>
                <a:spcPct val="90000"/>
              </a:lnSpc>
              <a:buClr>
                <a:schemeClr val="tx1"/>
              </a:buClr>
              <a:buFont typeface="Wingdings" pitchFamily="2" charset="2"/>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Polypropylene</a:t>
            </a:r>
          </a:p>
          <a:p>
            <a:pPr indent="-171450">
              <a:lnSpc>
                <a:spcPct val="90000"/>
              </a:lnSpc>
              <a:buClr>
                <a:schemeClr val="tx1"/>
              </a:buClr>
              <a:buFont typeface="Wingdings" pitchFamily="2" charset="2"/>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Polyethylene</a:t>
            </a:r>
          </a:p>
          <a:p>
            <a:pPr indent="-171450">
              <a:lnSpc>
                <a:spcPct val="90000"/>
              </a:lnSpc>
              <a:buClr>
                <a:schemeClr val="tx1"/>
              </a:buClr>
              <a:buFont typeface="Wingdings" pitchFamily="2" charset="2"/>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Vinyl</a:t>
            </a:r>
          </a:p>
          <a:p>
            <a:pPr indent="-171450">
              <a:lnSpc>
                <a:spcPct val="90000"/>
              </a:lnSpc>
              <a:buClr>
                <a:schemeClr val="tx1"/>
              </a:buClr>
              <a:buFont typeface="Wingdings" pitchFamily="2" charset="2"/>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Polyester</a:t>
            </a:r>
          </a:p>
          <a:p>
            <a:pPr algn="just">
              <a:lnSpc>
                <a:spcPct val="150000"/>
              </a:lnSpc>
            </a:pPr>
            <a:endParaRPr lang="en-ID" sz="11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3C5A820B-272B-4C9B-2310-B02BFE68274A}"/>
              </a:ext>
            </a:extLst>
          </p:cNvPr>
          <p:cNvSpPr txBox="1"/>
          <p:nvPr/>
        </p:nvSpPr>
        <p:spPr>
          <a:xfrm>
            <a:off x="4099720" y="4467372"/>
            <a:ext cx="2015548" cy="307777"/>
          </a:xfrm>
          <a:prstGeom prst="rect">
            <a:avLst/>
          </a:prstGeom>
          <a:noFill/>
        </p:spPr>
        <p:txBody>
          <a:bodyPr wrap="square" rtlCol="0">
            <a:spAutoFit/>
          </a:bodyPr>
          <a:lstStyle/>
          <a:p>
            <a:r>
              <a:rPr 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Primary Films</a:t>
            </a:r>
          </a:p>
        </p:txBody>
      </p:sp>
      <p:sp>
        <p:nvSpPr>
          <p:cNvPr id="9" name="TextBox 8">
            <a:extLst>
              <a:ext uri="{FF2B5EF4-FFF2-40B4-BE49-F238E27FC236}">
                <a16:creationId xmlns:a16="http://schemas.microsoft.com/office/drawing/2014/main" id="{12EECC02-F208-EE22-5E7C-E2C8BFB17131}"/>
              </a:ext>
            </a:extLst>
          </p:cNvPr>
          <p:cNvSpPr txBox="1"/>
          <p:nvPr/>
        </p:nvSpPr>
        <p:spPr>
          <a:xfrm>
            <a:off x="1037811" y="2722394"/>
            <a:ext cx="5691411" cy="1255728"/>
          </a:xfrm>
          <a:prstGeom prst="rect">
            <a:avLst/>
          </a:prstGeom>
          <a:noFill/>
        </p:spPr>
        <p:txBody>
          <a:bodyPr wrap="square" rtlCol="0">
            <a:spAutoFit/>
          </a:bodyPr>
          <a:lstStyle/>
          <a:p>
            <a:pPr eaLnBrk="1" hangingPunct="1">
              <a:lnSpc>
                <a:spcPct val="90000"/>
              </a:lnSpc>
              <a:buClr>
                <a:schemeClr val="tx1"/>
              </a:buClr>
              <a:buFont typeface="Wingdings" pitchFamily="2" charset="2"/>
              <a:buNone/>
            </a:pPr>
            <a:r>
              <a:rPr lang="en-US" alt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Variable Information Printing </a:t>
            </a: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film media is available for thermal transfer, direct thermal, laser and inkjet printing technologies  </a:t>
            </a:r>
          </a:p>
          <a:p>
            <a:pPr eaLnBrk="1" hangingPunct="1">
              <a:lnSpc>
                <a:spcPct val="90000"/>
              </a:lnSpc>
              <a:buClr>
                <a:schemeClr val="tx1"/>
              </a:buClr>
              <a:buFont typeface="Wingdings" pitchFamily="2" charset="2"/>
              <a:buChar char="§"/>
            </a:pPr>
            <a:endPar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endParaRPr>
          </a:p>
          <a:p>
            <a:pPr eaLnBrk="1" hangingPunct="1">
              <a:lnSpc>
                <a:spcPct val="90000"/>
              </a:lnSpc>
              <a:buClr>
                <a:schemeClr val="tx1"/>
              </a:buClr>
              <a:buFont typeface="Wingdings" pitchFamily="2" charset="2"/>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Film label face stocks provide far greater durability than that of paper labels and are used in a wide range of markets including industrial, retail, food and healthcare to name a few. </a:t>
            </a:r>
          </a:p>
        </p:txBody>
      </p:sp>
      <p:sp>
        <p:nvSpPr>
          <p:cNvPr id="10" name="TextBox 9">
            <a:extLst>
              <a:ext uri="{FF2B5EF4-FFF2-40B4-BE49-F238E27FC236}">
                <a16:creationId xmlns:a16="http://schemas.microsoft.com/office/drawing/2014/main" id="{A4C4A94B-BC34-373B-1D23-1F6097082587}"/>
              </a:ext>
            </a:extLst>
          </p:cNvPr>
          <p:cNvSpPr txBox="1"/>
          <p:nvPr/>
        </p:nvSpPr>
        <p:spPr>
          <a:xfrm>
            <a:off x="1037811" y="1349827"/>
            <a:ext cx="5109030" cy="1077218"/>
          </a:xfrm>
          <a:prstGeom prst="rect">
            <a:avLst/>
          </a:prstGeom>
          <a:noFill/>
        </p:spPr>
        <p:txBody>
          <a:bodyPr wrap="square" rtlCol="0">
            <a:spAutoFit/>
          </a:bodyPr>
          <a:lstStyle/>
          <a:p>
            <a:r>
              <a:rPr lang="en-US" sz="3200">
                <a:latin typeface="Montserrat SemiBold" panose="00000700000000000000" pitchFamily="2" charset="0"/>
              </a:rPr>
              <a:t>Variable Information Printing </a:t>
            </a:r>
            <a:r>
              <a:rPr lang="en-US" sz="3200">
                <a:solidFill>
                  <a:srgbClr val="CB003D"/>
                </a:solidFill>
                <a:latin typeface="Montserrat SemiBold" panose="00000700000000000000" pitchFamily="2" charset="0"/>
              </a:rPr>
              <a:t>Film Media</a:t>
            </a:r>
          </a:p>
        </p:txBody>
      </p:sp>
      <p:pic>
        <p:nvPicPr>
          <p:cNvPr id="7" name="Picture 6">
            <a:extLst>
              <a:ext uri="{FF2B5EF4-FFF2-40B4-BE49-F238E27FC236}">
                <a16:creationId xmlns:a16="http://schemas.microsoft.com/office/drawing/2014/main" id="{33A52ADA-B911-4972-EC04-8E87B2D21D6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 b="-28684"/>
          <a:stretch/>
        </p:blipFill>
        <p:spPr>
          <a:xfrm>
            <a:off x="456821" y="533400"/>
            <a:ext cx="594057" cy="367352"/>
          </a:xfrm>
          <a:prstGeom prst="rect">
            <a:avLst/>
          </a:prstGeom>
        </p:spPr>
      </p:pic>
    </p:spTree>
    <p:extLst>
      <p:ext uri="{BB962C8B-B14F-4D97-AF65-F5344CB8AC3E}">
        <p14:creationId xmlns:p14="http://schemas.microsoft.com/office/powerpoint/2010/main" val="201335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A1595-24C8-AC31-50E6-A6687A10459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2BF36C7-3D86-194F-0743-03C1F5590025}"/>
              </a:ext>
            </a:extLst>
          </p:cNvPr>
          <p:cNvSpPr txBox="1"/>
          <p:nvPr/>
        </p:nvSpPr>
        <p:spPr>
          <a:xfrm>
            <a:off x="5347748" y="2433706"/>
            <a:ext cx="2562536" cy="2167773"/>
          </a:xfrm>
          <a:prstGeom prst="rect">
            <a:avLst/>
          </a:prstGeom>
          <a:noFill/>
        </p:spPr>
        <p:txBody>
          <a:bodyPr wrap="square" rtlCol="0">
            <a:spAutoFit/>
          </a:bodyPr>
          <a:lstStyle/>
          <a:p>
            <a:pPr marL="171450" indent="-171450" eaLnBrk="1" hangingPunct="1">
              <a:spcBef>
                <a:spcPct val="0"/>
              </a:spcBef>
              <a:buFont typeface="Arial" panose="020B0604020202020204" pitchFamily="34" charset="0"/>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Increased strength &amp; environmental resistance. </a:t>
            </a:r>
          </a:p>
          <a:p>
            <a:pPr marL="171450" indent="-171450" eaLnBrk="1" hangingPunct="1">
              <a:lnSpc>
                <a:spcPct val="110000"/>
              </a:lnSpc>
              <a:spcBef>
                <a:spcPct val="0"/>
              </a:spcBef>
              <a:buFont typeface="Arial" panose="020B0604020202020204" pitchFamily="34" charset="0"/>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Used in box/carton labeling (food processing - poultry --unique in that poultry plants kill to packaging in one plant),</a:t>
            </a:r>
          </a:p>
          <a:p>
            <a:pPr marL="171450" indent="-171450" eaLnBrk="1" hangingPunct="1">
              <a:lnSpc>
                <a:spcPct val="110000"/>
              </a:lnSpc>
              <a:spcBef>
                <a:spcPct val="0"/>
              </a:spcBef>
              <a:buFont typeface="Arial" panose="020B0604020202020204" pitchFamily="34" charset="0"/>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Baggage tags/ski lift</a:t>
            </a:r>
          </a:p>
          <a:p>
            <a:pPr marL="171450" indent="-171450" eaLnBrk="1" hangingPunct="1">
              <a:lnSpc>
                <a:spcPct val="110000"/>
              </a:lnSpc>
              <a:spcBef>
                <a:spcPct val="0"/>
              </a:spcBef>
              <a:buFont typeface="Arial" panose="020B0604020202020204" pitchFamily="34" charset="0"/>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Limited shelf marking</a:t>
            </a:r>
          </a:p>
        </p:txBody>
      </p:sp>
      <p:sp>
        <p:nvSpPr>
          <p:cNvPr id="7" name="TextBox 6">
            <a:extLst>
              <a:ext uri="{FF2B5EF4-FFF2-40B4-BE49-F238E27FC236}">
                <a16:creationId xmlns:a16="http://schemas.microsoft.com/office/drawing/2014/main" id="{EAFBD0C9-FBE4-518D-A834-2C2A04A8F109}"/>
              </a:ext>
            </a:extLst>
          </p:cNvPr>
          <p:cNvSpPr txBox="1"/>
          <p:nvPr/>
        </p:nvSpPr>
        <p:spPr>
          <a:xfrm>
            <a:off x="5347748" y="2107785"/>
            <a:ext cx="2047165" cy="307777"/>
          </a:xfrm>
          <a:prstGeom prst="rect">
            <a:avLst/>
          </a:prstGeom>
          <a:noFill/>
        </p:spPr>
        <p:txBody>
          <a:bodyPr wrap="square" rtlCol="0">
            <a:spAutoFit/>
          </a:bodyPr>
          <a:lstStyle/>
          <a:p>
            <a:r>
              <a:rPr 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TC BOPP</a:t>
            </a:r>
          </a:p>
        </p:txBody>
      </p:sp>
      <p:sp>
        <p:nvSpPr>
          <p:cNvPr id="12" name="TextBox 11">
            <a:extLst>
              <a:ext uri="{FF2B5EF4-FFF2-40B4-BE49-F238E27FC236}">
                <a16:creationId xmlns:a16="http://schemas.microsoft.com/office/drawing/2014/main" id="{D4FBB7EF-AB3D-8E43-2D32-3E36DCB65B48}"/>
              </a:ext>
            </a:extLst>
          </p:cNvPr>
          <p:cNvSpPr txBox="1"/>
          <p:nvPr/>
        </p:nvSpPr>
        <p:spPr>
          <a:xfrm>
            <a:off x="5347748" y="5197576"/>
            <a:ext cx="2562536" cy="1004378"/>
          </a:xfrm>
          <a:prstGeom prst="rect">
            <a:avLst/>
          </a:prstGeom>
          <a:noFill/>
        </p:spPr>
        <p:txBody>
          <a:bodyPr wrap="square" rtlCol="0">
            <a:spAutoFit/>
          </a:bodyPr>
          <a:lstStyle/>
          <a:p>
            <a:pPr marL="171450" indent="-171450" eaLnBrk="1" hangingPunct="1">
              <a:spcBef>
                <a:spcPct val="0"/>
              </a:spcBef>
              <a:buFont typeface="Arial" panose="020B0604020202020204" pitchFamily="34" charset="0"/>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Great TT imaging, durability</a:t>
            </a:r>
          </a:p>
          <a:p>
            <a:pPr marL="171450" indent="-171450" eaLnBrk="1" hangingPunct="1">
              <a:lnSpc>
                <a:spcPct val="110000"/>
              </a:lnSpc>
              <a:spcBef>
                <a:spcPct val="0"/>
              </a:spcBef>
              <a:buFont typeface="Arial" panose="020B0604020202020204" pitchFamily="34" charset="0"/>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Automotive (inside car)</a:t>
            </a:r>
          </a:p>
          <a:p>
            <a:pPr marL="171450" indent="-171450" eaLnBrk="1" hangingPunct="1">
              <a:lnSpc>
                <a:spcPct val="110000"/>
              </a:lnSpc>
              <a:spcBef>
                <a:spcPct val="0"/>
              </a:spcBef>
              <a:buFont typeface="Arial" panose="020B0604020202020204" pitchFamily="34" charset="0"/>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Meat packaging</a:t>
            </a:r>
          </a:p>
          <a:p>
            <a:pPr marL="171450" indent="-171450" eaLnBrk="1" hangingPunct="1">
              <a:lnSpc>
                <a:spcPct val="110000"/>
              </a:lnSpc>
              <a:spcBef>
                <a:spcPct val="0"/>
              </a:spcBef>
              <a:buFont typeface="Arial" panose="020B0604020202020204" pitchFamily="34" charset="0"/>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Cheese</a:t>
            </a:r>
          </a:p>
        </p:txBody>
      </p:sp>
      <p:sp>
        <p:nvSpPr>
          <p:cNvPr id="13" name="TextBox 12">
            <a:extLst>
              <a:ext uri="{FF2B5EF4-FFF2-40B4-BE49-F238E27FC236}">
                <a16:creationId xmlns:a16="http://schemas.microsoft.com/office/drawing/2014/main" id="{81305BA5-2A72-5AE6-396D-BC671BE81B15}"/>
              </a:ext>
            </a:extLst>
          </p:cNvPr>
          <p:cNvSpPr txBox="1"/>
          <p:nvPr/>
        </p:nvSpPr>
        <p:spPr>
          <a:xfrm>
            <a:off x="5347748" y="4871655"/>
            <a:ext cx="2047165" cy="307777"/>
          </a:xfrm>
          <a:prstGeom prst="rect">
            <a:avLst/>
          </a:prstGeom>
          <a:noFill/>
        </p:spPr>
        <p:txBody>
          <a:bodyPr wrap="square" rtlCol="0">
            <a:spAutoFit/>
          </a:bodyPr>
          <a:lstStyle/>
          <a:p>
            <a:r>
              <a:rPr 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Polypropylene</a:t>
            </a:r>
          </a:p>
        </p:txBody>
      </p:sp>
      <p:sp>
        <p:nvSpPr>
          <p:cNvPr id="14" name="TextBox 13">
            <a:extLst>
              <a:ext uri="{FF2B5EF4-FFF2-40B4-BE49-F238E27FC236}">
                <a16:creationId xmlns:a16="http://schemas.microsoft.com/office/drawing/2014/main" id="{87E07BF4-38BB-EACE-9F84-78C018F4C7E4}"/>
              </a:ext>
            </a:extLst>
          </p:cNvPr>
          <p:cNvSpPr txBox="1"/>
          <p:nvPr/>
        </p:nvSpPr>
        <p:spPr>
          <a:xfrm>
            <a:off x="8468319" y="2429806"/>
            <a:ext cx="2562536" cy="1384995"/>
          </a:xfrm>
          <a:prstGeom prst="rect">
            <a:avLst/>
          </a:prstGeom>
          <a:noFill/>
        </p:spPr>
        <p:txBody>
          <a:bodyPr wrap="square" rtlCol="0">
            <a:spAutoFit/>
          </a:bodyPr>
          <a:lstStyle/>
          <a:p>
            <a:pPr marL="171450" indent="-171450" eaLnBrk="1" hangingPunct="1">
              <a:spcBef>
                <a:spcPct val="0"/>
              </a:spcBef>
              <a:buFont typeface="Arial" panose="020B0604020202020204" pitchFamily="34" charset="0"/>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Excellent tear resistance and high opacity</a:t>
            </a:r>
          </a:p>
          <a:p>
            <a:pPr marL="171450" indent="-171450" eaLnBrk="1" hangingPunct="1">
              <a:spcBef>
                <a:spcPct val="0"/>
              </a:spcBef>
              <a:buFont typeface="Arial" panose="020B0604020202020204" pitchFamily="34" charset="0"/>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Container placards</a:t>
            </a:r>
          </a:p>
          <a:p>
            <a:pPr marL="171450" indent="-171450" eaLnBrk="1" hangingPunct="1">
              <a:spcBef>
                <a:spcPct val="0"/>
              </a:spcBef>
              <a:buFont typeface="Arial" panose="020B0604020202020204" pitchFamily="34" charset="0"/>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Safety</a:t>
            </a:r>
          </a:p>
          <a:p>
            <a:pPr marL="171450" indent="-171450" eaLnBrk="1" hangingPunct="1">
              <a:spcBef>
                <a:spcPct val="0"/>
              </a:spcBef>
              <a:buFont typeface="Arial" panose="020B0604020202020204" pitchFamily="34" charset="0"/>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Applications requiring high durability</a:t>
            </a:r>
          </a:p>
        </p:txBody>
      </p:sp>
      <p:sp>
        <p:nvSpPr>
          <p:cNvPr id="15" name="TextBox 14">
            <a:extLst>
              <a:ext uri="{FF2B5EF4-FFF2-40B4-BE49-F238E27FC236}">
                <a16:creationId xmlns:a16="http://schemas.microsoft.com/office/drawing/2014/main" id="{DBFE55AD-ADFB-52D0-2D43-7A7BAD3FDBF1}"/>
              </a:ext>
            </a:extLst>
          </p:cNvPr>
          <p:cNvSpPr txBox="1"/>
          <p:nvPr/>
        </p:nvSpPr>
        <p:spPr>
          <a:xfrm>
            <a:off x="8468319" y="2103885"/>
            <a:ext cx="2047165" cy="307777"/>
          </a:xfrm>
          <a:prstGeom prst="rect">
            <a:avLst/>
          </a:prstGeom>
          <a:noFill/>
        </p:spPr>
        <p:txBody>
          <a:bodyPr wrap="square" rtlCol="0">
            <a:spAutoFit/>
          </a:bodyPr>
          <a:lstStyle/>
          <a:p>
            <a:r>
              <a:rPr lang="en-US" sz="1400" b="1" err="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Polythelyne</a:t>
            </a:r>
            <a:r>
              <a:rPr 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a:t>
            </a:r>
            <a:r>
              <a:rPr lang="en-US" sz="1400" b="1" err="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Kimdura</a:t>
            </a:r>
            <a:r>
              <a:rPr 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a:t>
            </a:r>
          </a:p>
        </p:txBody>
      </p:sp>
      <p:sp>
        <p:nvSpPr>
          <p:cNvPr id="16" name="TextBox 15">
            <a:extLst>
              <a:ext uri="{FF2B5EF4-FFF2-40B4-BE49-F238E27FC236}">
                <a16:creationId xmlns:a16="http://schemas.microsoft.com/office/drawing/2014/main" id="{04AE1AF4-EAB9-8F5B-5FA9-DC1B5AEF2167}"/>
              </a:ext>
            </a:extLst>
          </p:cNvPr>
          <p:cNvSpPr txBox="1"/>
          <p:nvPr/>
        </p:nvSpPr>
        <p:spPr>
          <a:xfrm>
            <a:off x="8468319" y="5179432"/>
            <a:ext cx="2562536" cy="982833"/>
          </a:xfrm>
          <a:prstGeom prst="rect">
            <a:avLst/>
          </a:prstGeom>
          <a:noFill/>
        </p:spPr>
        <p:txBody>
          <a:bodyPr wrap="square" rtlCol="0">
            <a:spAutoFit/>
          </a:bodyPr>
          <a:lstStyle/>
          <a:p>
            <a:pPr marL="171450" indent="-171450">
              <a:spcBef>
                <a:spcPct val="0"/>
              </a:spcBef>
              <a:buFont typeface="Arial" panose="020B0604020202020204" pitchFamily="34" charset="0"/>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Good laser printing characteristics</a:t>
            </a:r>
          </a:p>
          <a:p>
            <a:pPr marL="171450" indent="-171450">
              <a:lnSpc>
                <a:spcPct val="110000"/>
              </a:lnSpc>
              <a:spcBef>
                <a:spcPct val="0"/>
              </a:spcBef>
              <a:buFont typeface="Arial" panose="020B0604020202020204" pitchFamily="34" charset="0"/>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Shelf talkers</a:t>
            </a:r>
          </a:p>
          <a:p>
            <a:pPr marL="171450" indent="-171450">
              <a:lnSpc>
                <a:spcPct val="110000"/>
              </a:lnSpc>
              <a:spcBef>
                <a:spcPct val="0"/>
              </a:spcBef>
              <a:buFont typeface="Arial" panose="020B0604020202020204" pitchFamily="34" charset="0"/>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Shelf labeling</a:t>
            </a:r>
          </a:p>
        </p:txBody>
      </p:sp>
      <p:sp>
        <p:nvSpPr>
          <p:cNvPr id="17" name="TextBox 16">
            <a:extLst>
              <a:ext uri="{FF2B5EF4-FFF2-40B4-BE49-F238E27FC236}">
                <a16:creationId xmlns:a16="http://schemas.microsoft.com/office/drawing/2014/main" id="{A2E4AFEA-BB07-75E1-9EB5-658A945437FD}"/>
              </a:ext>
            </a:extLst>
          </p:cNvPr>
          <p:cNvSpPr txBox="1"/>
          <p:nvPr/>
        </p:nvSpPr>
        <p:spPr>
          <a:xfrm>
            <a:off x="8468319" y="4853511"/>
            <a:ext cx="2996735" cy="307777"/>
          </a:xfrm>
          <a:prstGeom prst="rect">
            <a:avLst/>
          </a:prstGeom>
          <a:noFill/>
        </p:spPr>
        <p:txBody>
          <a:bodyPr wrap="square" rtlCol="0">
            <a:spAutoFit/>
          </a:bodyPr>
          <a:lstStyle/>
          <a:p>
            <a:r>
              <a:rPr lang="en-US" sz="1400" b="1" err="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Vinyls</a:t>
            </a:r>
            <a:r>
              <a:rPr 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(white &amp; frosty clear)</a:t>
            </a:r>
          </a:p>
        </p:txBody>
      </p:sp>
      <p:sp>
        <p:nvSpPr>
          <p:cNvPr id="18" name="TextBox 17">
            <a:extLst>
              <a:ext uri="{FF2B5EF4-FFF2-40B4-BE49-F238E27FC236}">
                <a16:creationId xmlns:a16="http://schemas.microsoft.com/office/drawing/2014/main" id="{909D1E0B-7069-FEB5-135D-53DB9B8642B9}"/>
              </a:ext>
            </a:extLst>
          </p:cNvPr>
          <p:cNvSpPr txBox="1"/>
          <p:nvPr/>
        </p:nvSpPr>
        <p:spPr>
          <a:xfrm>
            <a:off x="5347748" y="735663"/>
            <a:ext cx="5434552" cy="1077218"/>
          </a:xfrm>
          <a:prstGeom prst="rect">
            <a:avLst/>
          </a:prstGeom>
          <a:noFill/>
        </p:spPr>
        <p:txBody>
          <a:bodyPr wrap="square" rtlCol="0">
            <a:spAutoFit/>
          </a:bodyPr>
          <a:lstStyle/>
          <a:p>
            <a:r>
              <a:rPr lang="en-US" sz="3200">
                <a:latin typeface="Montserrat SemiBold" panose="00000700000000000000" pitchFamily="2" charset="0"/>
              </a:rPr>
              <a:t>Primary Applications </a:t>
            </a:r>
          </a:p>
          <a:p>
            <a:r>
              <a:rPr lang="en-US" sz="3200">
                <a:latin typeface="Montserrat SemiBold" panose="00000700000000000000" pitchFamily="2" charset="0"/>
              </a:rPr>
              <a:t>Of </a:t>
            </a:r>
            <a:r>
              <a:rPr lang="en-US" sz="3200">
                <a:solidFill>
                  <a:srgbClr val="CB003D"/>
                </a:solidFill>
                <a:latin typeface="Montserrat SemiBold" panose="00000700000000000000" pitchFamily="2" charset="0"/>
              </a:rPr>
              <a:t>Film Media</a:t>
            </a:r>
          </a:p>
        </p:txBody>
      </p:sp>
      <p:pic>
        <p:nvPicPr>
          <p:cNvPr id="3" name="Picture 2">
            <a:extLst>
              <a:ext uri="{FF2B5EF4-FFF2-40B4-BE49-F238E27FC236}">
                <a16:creationId xmlns:a16="http://schemas.microsoft.com/office/drawing/2014/main" id="{DC94A924-5507-6909-1E81-39A54B4AE1A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b="-28684"/>
          <a:stretch/>
        </p:blipFill>
        <p:spPr>
          <a:xfrm>
            <a:off x="10870998" y="540567"/>
            <a:ext cx="594057" cy="367352"/>
          </a:xfrm>
          <a:prstGeom prst="rect">
            <a:avLst/>
          </a:prstGeom>
        </p:spPr>
      </p:pic>
      <p:pic>
        <p:nvPicPr>
          <p:cNvPr id="9" name="Picture Placeholder 8" descr="A roll of plastic wrap&#10;&#10;Description automatically generated">
            <a:extLst>
              <a:ext uri="{FF2B5EF4-FFF2-40B4-BE49-F238E27FC236}">
                <a16:creationId xmlns:a16="http://schemas.microsoft.com/office/drawing/2014/main" id="{2FE78DD2-0986-EFFF-1A84-BB24A248D50D}"/>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61201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79640-50B0-CDBD-1AB2-334AED1251F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4C7FA60-3AF5-AA76-96EB-BA6136D8C463}"/>
              </a:ext>
            </a:extLst>
          </p:cNvPr>
          <p:cNvSpPr/>
          <p:nvPr/>
        </p:nvSpPr>
        <p:spPr>
          <a:xfrm>
            <a:off x="7547429" y="0"/>
            <a:ext cx="2888342" cy="6857999"/>
          </a:xfrm>
          <a:prstGeom prst="rect">
            <a:avLst/>
          </a:prstGeom>
          <a:solidFill>
            <a:srgbClr val="CB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9839B4A-EDD2-4CD5-B731-7E9FCAB710DA}"/>
              </a:ext>
            </a:extLst>
          </p:cNvPr>
          <p:cNvSpPr txBox="1"/>
          <p:nvPr/>
        </p:nvSpPr>
        <p:spPr>
          <a:xfrm>
            <a:off x="1023296" y="4071416"/>
            <a:ext cx="5691411" cy="2246769"/>
          </a:xfrm>
          <a:prstGeom prst="rect">
            <a:avLst/>
          </a:prstGeom>
          <a:noFill/>
        </p:spPr>
        <p:txBody>
          <a:bodyPr wrap="square" rtlCol="0">
            <a:spAutoFit/>
          </a:bodyPr>
          <a:lstStyle/>
          <a:p>
            <a:pPr marL="742950" lvl="1" indent="-285750">
              <a:spcBef>
                <a:spcPct val="0"/>
              </a:spcBef>
              <a:buFont typeface="Arial" panose="020B0604020202020204" pitchFamily="34" charset="0"/>
              <a:buChar char="•"/>
            </a:pPr>
            <a:r>
              <a:rPr lang="en-US" altLang="en-US" sz="1400" b="1">
                <a:solidFill>
                  <a:srgbClr val="CB003D"/>
                </a:solidFill>
                <a:latin typeface="Roboto" panose="02000000000000000000" pitchFamily="2" charset="0"/>
                <a:ea typeface="Roboto" panose="02000000000000000000" pitchFamily="2" charset="0"/>
                <a:cs typeface="Poppins" panose="00000500000000000000" pitchFamily="2" charset="0"/>
              </a:rPr>
              <a:t>Label sheets </a:t>
            </a:r>
            <a:r>
              <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that work in laser printers</a:t>
            </a:r>
          </a:p>
          <a:p>
            <a:pPr marL="742950" lvl="1" indent="-285750">
              <a:spcBef>
                <a:spcPct val="0"/>
              </a:spcBef>
              <a:buFont typeface="Arial" panose="020B0604020202020204" pitchFamily="34" charset="0"/>
              <a:buChar char="•"/>
            </a:pPr>
            <a:endPar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marL="742950" lvl="1" indent="-285750">
              <a:spcBef>
                <a:spcPct val="0"/>
              </a:spcBef>
              <a:buFont typeface="Arial" panose="020B0604020202020204" pitchFamily="34" charset="0"/>
              <a:buChar char="•"/>
            </a:pPr>
            <a:r>
              <a:rPr lang="en-US" altLang="en-US" sz="1400" b="1">
                <a:solidFill>
                  <a:srgbClr val="CB003D"/>
                </a:solidFill>
                <a:latin typeface="Roboto" panose="02000000000000000000" pitchFamily="2" charset="0"/>
                <a:ea typeface="Roboto" panose="02000000000000000000" pitchFamily="2" charset="0"/>
                <a:cs typeface="Poppins" panose="00000500000000000000" pitchFamily="2" charset="0"/>
              </a:rPr>
              <a:t>Barcode labels </a:t>
            </a:r>
            <a:r>
              <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for inventory tracking and pricing</a:t>
            </a:r>
          </a:p>
          <a:p>
            <a:pPr marL="742950" lvl="1" indent="-285750">
              <a:spcBef>
                <a:spcPct val="0"/>
              </a:spcBef>
              <a:buFont typeface="Arial" panose="020B0604020202020204" pitchFamily="34" charset="0"/>
              <a:buChar char="•"/>
            </a:pPr>
            <a:endPar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marL="742950" lvl="1" indent="-285750">
              <a:spcBef>
                <a:spcPct val="0"/>
              </a:spcBef>
              <a:buFont typeface="Arial" panose="020B0604020202020204" pitchFamily="34" charset="0"/>
              <a:buChar char="•"/>
            </a:pPr>
            <a:r>
              <a:rPr lang="en-US" altLang="en-US" sz="1400" b="1">
                <a:solidFill>
                  <a:srgbClr val="CB003D"/>
                </a:solidFill>
                <a:latin typeface="Roboto" panose="02000000000000000000" pitchFamily="2" charset="0"/>
                <a:ea typeface="Roboto" panose="02000000000000000000" pitchFamily="2" charset="0"/>
                <a:cs typeface="Poppins" panose="00000500000000000000" pitchFamily="2" charset="0"/>
              </a:rPr>
              <a:t>Retail price labels </a:t>
            </a:r>
            <a:r>
              <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for clothing to identify branding and washing instructions</a:t>
            </a:r>
          </a:p>
          <a:p>
            <a:pPr marL="742950" lvl="1" indent="-285750">
              <a:spcBef>
                <a:spcPct val="0"/>
              </a:spcBef>
              <a:buFont typeface="Arial" panose="020B0604020202020204" pitchFamily="34" charset="0"/>
              <a:buChar char="•"/>
            </a:pPr>
            <a:endPar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marL="742950" lvl="1" indent="-285750">
              <a:spcBef>
                <a:spcPct val="0"/>
              </a:spcBef>
              <a:buFont typeface="Arial" panose="020B0604020202020204" pitchFamily="34" charset="0"/>
              <a:buChar char="•"/>
            </a:pPr>
            <a:r>
              <a:rPr lang="en-US" altLang="en-US" sz="1400" b="1">
                <a:solidFill>
                  <a:srgbClr val="CB003D"/>
                </a:solidFill>
                <a:latin typeface="Roboto" panose="02000000000000000000" pitchFamily="2" charset="0"/>
                <a:ea typeface="Roboto" panose="02000000000000000000" pitchFamily="2" charset="0"/>
                <a:cs typeface="Poppins" panose="00000500000000000000" pitchFamily="2" charset="0"/>
              </a:rPr>
              <a:t>CD and DVD labels</a:t>
            </a:r>
            <a:r>
              <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as well as tamper-resistant, tamper-evident, and other security labels that help protect consumers </a:t>
            </a:r>
          </a:p>
        </p:txBody>
      </p:sp>
      <p:sp>
        <p:nvSpPr>
          <p:cNvPr id="9" name="TextBox 8">
            <a:extLst>
              <a:ext uri="{FF2B5EF4-FFF2-40B4-BE49-F238E27FC236}">
                <a16:creationId xmlns:a16="http://schemas.microsoft.com/office/drawing/2014/main" id="{F09C5C0E-9670-D885-E9A8-020A4F1F79FA}"/>
              </a:ext>
            </a:extLst>
          </p:cNvPr>
          <p:cNvSpPr txBox="1"/>
          <p:nvPr/>
        </p:nvSpPr>
        <p:spPr>
          <a:xfrm>
            <a:off x="1023296" y="1994235"/>
            <a:ext cx="5691411" cy="2275495"/>
          </a:xfrm>
          <a:prstGeom prst="rect">
            <a:avLst/>
          </a:prstGeom>
          <a:noFill/>
        </p:spPr>
        <p:txBody>
          <a:bodyPr wrap="square" rtlCol="0">
            <a:spAutoFit/>
          </a:bodyPr>
          <a:lstStyle/>
          <a:p>
            <a:pPr marL="171450" indent="-171450">
              <a:lnSpc>
                <a:spcPct val="110000"/>
              </a:lnSpc>
              <a:spcBef>
                <a:spcPct val="0"/>
              </a:spcBef>
              <a:buFont typeface="Arial" panose="020B0604020202020204" pitchFamily="34" charset="0"/>
              <a:buChar char="•"/>
            </a:pPr>
            <a:r>
              <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Label carrier paper, also called the backing or liner, is not ordinarily specified by end users</a:t>
            </a:r>
          </a:p>
          <a:p>
            <a:pPr marL="171450" indent="-171450">
              <a:lnSpc>
                <a:spcPct val="110000"/>
              </a:lnSpc>
              <a:spcBef>
                <a:spcPct val="0"/>
              </a:spcBef>
              <a:buFont typeface="Arial" panose="020B0604020202020204" pitchFamily="34" charset="0"/>
              <a:buChar char="•"/>
            </a:pPr>
            <a:endPar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marL="171450" indent="-171450">
              <a:lnSpc>
                <a:spcPct val="110000"/>
              </a:lnSpc>
              <a:spcBef>
                <a:spcPct val="0"/>
              </a:spcBef>
              <a:buFont typeface="Arial" panose="020B0604020202020204" pitchFamily="34" charset="0"/>
              <a:buChar char="•"/>
            </a:pPr>
            <a:r>
              <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Most backing is treated with a silicone coating on the white kraft paper in order to provide easy removal of labels from the carrier</a:t>
            </a:r>
          </a:p>
          <a:p>
            <a:pPr marL="171450" indent="-171450">
              <a:lnSpc>
                <a:spcPct val="110000"/>
              </a:lnSpc>
              <a:spcBef>
                <a:spcPct val="0"/>
              </a:spcBef>
              <a:buFont typeface="Arial" panose="020B0604020202020204" pitchFamily="34" charset="0"/>
              <a:buChar char="•"/>
            </a:pPr>
            <a:endPar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marL="171450" indent="-171450">
              <a:lnSpc>
                <a:spcPct val="110000"/>
              </a:lnSpc>
              <a:spcBef>
                <a:spcPct val="0"/>
              </a:spcBef>
              <a:buFont typeface="Arial" panose="020B0604020202020204" pitchFamily="34" charset="0"/>
              <a:buChar char="•"/>
            </a:pPr>
            <a:r>
              <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There are a variety of labels created for very specific applications to include:</a:t>
            </a:r>
          </a:p>
          <a:p>
            <a:pPr algn="just">
              <a:lnSpc>
                <a:spcPct val="150000"/>
              </a:lnSpc>
            </a:pPr>
            <a:endParaRPr lang="en-ID"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p:txBody>
      </p:sp>
      <p:sp>
        <p:nvSpPr>
          <p:cNvPr id="10" name="TextBox 9">
            <a:extLst>
              <a:ext uri="{FF2B5EF4-FFF2-40B4-BE49-F238E27FC236}">
                <a16:creationId xmlns:a16="http://schemas.microsoft.com/office/drawing/2014/main" id="{AE00B865-D755-6F46-0822-C81B6F6AE1E2}"/>
              </a:ext>
            </a:extLst>
          </p:cNvPr>
          <p:cNvSpPr txBox="1"/>
          <p:nvPr/>
        </p:nvSpPr>
        <p:spPr>
          <a:xfrm>
            <a:off x="1023296" y="1141034"/>
            <a:ext cx="5109030" cy="584775"/>
          </a:xfrm>
          <a:prstGeom prst="rect">
            <a:avLst/>
          </a:prstGeom>
          <a:noFill/>
        </p:spPr>
        <p:txBody>
          <a:bodyPr wrap="square" rtlCol="0">
            <a:spAutoFit/>
          </a:bodyPr>
          <a:lstStyle/>
          <a:p>
            <a:r>
              <a:rPr lang="en-US" sz="3200">
                <a:latin typeface="Montserrat SemiBold" panose="00000700000000000000" pitchFamily="2" charset="0"/>
              </a:rPr>
              <a:t>Label </a:t>
            </a:r>
            <a:r>
              <a:rPr lang="en-US" sz="3200">
                <a:solidFill>
                  <a:srgbClr val="CB003D"/>
                </a:solidFill>
                <a:latin typeface="Montserrat SemiBold" panose="00000700000000000000" pitchFamily="2" charset="0"/>
              </a:rPr>
              <a:t>Liner</a:t>
            </a:r>
          </a:p>
        </p:txBody>
      </p:sp>
      <p:pic>
        <p:nvPicPr>
          <p:cNvPr id="7" name="Picture 6">
            <a:extLst>
              <a:ext uri="{FF2B5EF4-FFF2-40B4-BE49-F238E27FC236}">
                <a16:creationId xmlns:a16="http://schemas.microsoft.com/office/drawing/2014/main" id="{14421BE7-C171-8BEC-92EA-D0BD1BD1189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b="-28684"/>
          <a:stretch/>
        </p:blipFill>
        <p:spPr>
          <a:xfrm>
            <a:off x="456821" y="533400"/>
            <a:ext cx="594057" cy="367352"/>
          </a:xfrm>
          <a:prstGeom prst="rect">
            <a:avLst/>
          </a:prstGeom>
        </p:spPr>
      </p:pic>
      <p:sp>
        <p:nvSpPr>
          <p:cNvPr id="4" name="Rectangle 3">
            <a:extLst>
              <a:ext uri="{FF2B5EF4-FFF2-40B4-BE49-F238E27FC236}">
                <a16:creationId xmlns:a16="http://schemas.microsoft.com/office/drawing/2014/main" id="{C10084AC-2728-3B32-87B3-04EA8434FF2D}"/>
              </a:ext>
            </a:extLst>
          </p:cNvPr>
          <p:cNvSpPr/>
          <p:nvPr/>
        </p:nvSpPr>
        <p:spPr>
          <a:xfrm>
            <a:off x="7126653" y="1573767"/>
            <a:ext cx="4159875" cy="4002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computer&#10;&#10;Description automatically generated">
            <a:extLst>
              <a:ext uri="{FF2B5EF4-FFF2-40B4-BE49-F238E27FC236}">
                <a16:creationId xmlns:a16="http://schemas.microsoft.com/office/drawing/2014/main" id="{1E0CB69C-7D19-6E9F-1934-D7E613CA697F}"/>
              </a:ext>
            </a:extLst>
          </p:cNvPr>
          <p:cNvPicPr>
            <a:picLocks noChangeAspect="1"/>
          </p:cNvPicPr>
          <p:nvPr/>
        </p:nvPicPr>
        <p:blipFill rotWithShape="1">
          <a:blip r:embed="rId3">
            <a:extLst>
              <a:ext uri="{28A0092B-C50C-407E-A947-70E740481C1C}">
                <a14:useLocalDpi xmlns:a14="http://schemas.microsoft.com/office/drawing/2010/main" val="0"/>
              </a:ext>
            </a:extLst>
          </a:blip>
          <a:srcRect l="25994" t="23385" r="30078" b="26048"/>
          <a:stretch/>
        </p:blipFill>
        <p:spPr>
          <a:xfrm>
            <a:off x="6979922" y="1725809"/>
            <a:ext cx="4453339" cy="3622858"/>
          </a:xfrm>
          <a:prstGeom prst="rect">
            <a:avLst/>
          </a:prstGeom>
        </p:spPr>
      </p:pic>
    </p:spTree>
    <p:extLst>
      <p:ext uri="{BB962C8B-B14F-4D97-AF65-F5344CB8AC3E}">
        <p14:creationId xmlns:p14="http://schemas.microsoft.com/office/powerpoint/2010/main" val="3029866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CC2A0-C4AB-08B6-47BE-414F6B179088}"/>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84142D83-C554-D5AA-C6DC-3F3C850AE5A3}"/>
              </a:ext>
            </a:extLst>
          </p:cNvPr>
          <p:cNvSpPr/>
          <p:nvPr/>
        </p:nvSpPr>
        <p:spPr>
          <a:xfrm>
            <a:off x="0" y="2685143"/>
            <a:ext cx="3251200" cy="4172857"/>
          </a:xfrm>
          <a:prstGeom prst="rect">
            <a:avLst/>
          </a:prstGeom>
          <a:solidFill>
            <a:srgbClr val="CB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B32F412-1E3B-2363-EA93-200B050FADA0}"/>
              </a:ext>
            </a:extLst>
          </p:cNvPr>
          <p:cNvSpPr txBox="1"/>
          <p:nvPr/>
        </p:nvSpPr>
        <p:spPr>
          <a:xfrm>
            <a:off x="6104418" y="2024577"/>
            <a:ext cx="5390896" cy="3970318"/>
          </a:xfrm>
          <a:prstGeom prst="rect">
            <a:avLst/>
          </a:prstGeom>
          <a:noFill/>
        </p:spPr>
        <p:txBody>
          <a:bodyPr wrap="square" rtlCol="0">
            <a:spAutoFit/>
          </a:bodyPr>
          <a:lstStyle/>
          <a:p>
            <a:pPr eaLnBrk="1" hangingPunct="1">
              <a:spcBef>
                <a:spcPct val="0"/>
              </a:spcBef>
              <a:buFontTx/>
              <a:buNone/>
            </a:pPr>
            <a:r>
              <a:rPr lang="en-US" altLang="en-US" sz="1400" b="1" dirty="0">
                <a:solidFill>
                  <a:srgbClr val="CB003D"/>
                </a:solidFill>
                <a:latin typeface="Roboto" panose="02000000000000000000" pitchFamily="2" charset="0"/>
                <a:ea typeface="Roboto" panose="02000000000000000000" pitchFamily="2" charset="0"/>
                <a:cs typeface="Poppins" panose="00000500000000000000" pitchFamily="2" charset="0"/>
              </a:rPr>
              <a:t>Pressure Sensitive Adhesive (PSA) :</a:t>
            </a:r>
          </a:p>
          <a:p>
            <a:pPr eaLnBrk="1" hangingPunct="1">
              <a:spcBef>
                <a:spcPct val="0"/>
              </a:spcBef>
              <a:buFontTx/>
              <a:buNone/>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A non-structural adhesive that provides instant tackiness to a variety of surfaces and requires minimal pressure to stick to a surface.</a:t>
            </a:r>
          </a:p>
          <a:p>
            <a:pPr eaLnBrk="1" hangingPunct="1">
              <a:spcBef>
                <a:spcPct val="0"/>
              </a:spcBef>
              <a:buFontTx/>
              <a:buNone/>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a:t>
            </a:r>
          </a:p>
          <a:p>
            <a:pPr eaLnBrk="1" hangingPunct="1">
              <a:spcBef>
                <a:spcPct val="0"/>
              </a:spcBef>
              <a:buFontTx/>
              <a:buNone/>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The strength and stickiness of a label adhesive is dependent upon two factors: tack and adhesion.</a:t>
            </a:r>
          </a:p>
          <a:p>
            <a:pPr eaLnBrk="1" hangingPunct="1">
              <a:spcBef>
                <a:spcPct val="0"/>
              </a:spcBef>
              <a:buFontTx/>
              <a:buNone/>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lvl="1" eaLnBrk="1" hangingPunct="1">
              <a:spcBef>
                <a:spcPct val="0"/>
              </a:spcBef>
              <a:buClr>
                <a:schemeClr val="tx1"/>
              </a:buClr>
              <a:buFont typeface="Wingdings" pitchFamily="2" charset="2"/>
              <a:buChar char="§"/>
            </a:pPr>
            <a:r>
              <a:rPr lang="en-US" altLang="en-US" sz="1400" b="1"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Tack</a:t>
            </a: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is the stickiness of the label when it initially attaches to an item – at the point of adhesion</a:t>
            </a:r>
          </a:p>
          <a:p>
            <a:pPr lvl="1" eaLnBrk="1" hangingPunct="1">
              <a:spcBef>
                <a:spcPct val="0"/>
              </a:spcBef>
              <a:buClr>
                <a:schemeClr val="tx1"/>
              </a:buClr>
              <a:buFont typeface="Wingdings" pitchFamily="2" charset="2"/>
              <a:buChar char="§"/>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lvl="1" eaLnBrk="1" hangingPunct="1">
              <a:spcBef>
                <a:spcPct val="0"/>
              </a:spcBef>
              <a:buClr>
                <a:schemeClr val="tx1"/>
              </a:buClr>
              <a:buFont typeface="Wingdings" pitchFamily="2" charset="2"/>
              <a:buChar char="§"/>
            </a:pPr>
            <a:r>
              <a:rPr lang="en-US" altLang="en-US" sz="1400" b="1"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Adhesion </a:t>
            </a: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and the strength of adhesion, relates to the stickiness of the label when the adhesive sets</a:t>
            </a:r>
          </a:p>
          <a:p>
            <a:pPr lvl="1">
              <a:spcBef>
                <a:spcPct val="0"/>
              </a:spcBef>
              <a:buClr>
                <a:schemeClr val="tx1"/>
              </a:buClr>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a:spcBef>
                <a:spcPct val="0"/>
              </a:spcBef>
              <a:buClr>
                <a:schemeClr val="tx1"/>
              </a:buClr>
            </a:pPr>
            <a:r>
              <a:rPr lang="en-US" altLang="en-US" sz="1400" b="1" i="1"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One of the basic choices when ordering a label is to understand what type of adhesive your customer’s application requires.</a:t>
            </a:r>
          </a:p>
          <a:p>
            <a:pPr lvl="1" eaLnBrk="1" hangingPunct="1">
              <a:spcBef>
                <a:spcPct val="0"/>
              </a:spcBef>
              <a:buClr>
                <a:schemeClr val="tx1"/>
              </a:buClr>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eaLnBrk="1" hangingPunct="1">
              <a:spcBef>
                <a:spcPct val="0"/>
              </a:spcBef>
              <a:buFontTx/>
              <a:buNone/>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p:txBody>
      </p:sp>
      <p:sp>
        <p:nvSpPr>
          <p:cNvPr id="17" name="TextBox 16">
            <a:extLst>
              <a:ext uri="{FF2B5EF4-FFF2-40B4-BE49-F238E27FC236}">
                <a16:creationId xmlns:a16="http://schemas.microsoft.com/office/drawing/2014/main" id="{CCAF95F3-B2B3-3596-4144-9F3396A133FC}"/>
              </a:ext>
            </a:extLst>
          </p:cNvPr>
          <p:cNvSpPr txBox="1"/>
          <p:nvPr/>
        </p:nvSpPr>
        <p:spPr>
          <a:xfrm>
            <a:off x="6104418" y="1074920"/>
            <a:ext cx="4704634" cy="584775"/>
          </a:xfrm>
          <a:prstGeom prst="rect">
            <a:avLst/>
          </a:prstGeom>
          <a:noFill/>
        </p:spPr>
        <p:txBody>
          <a:bodyPr wrap="square" rtlCol="0">
            <a:spAutoFit/>
          </a:bodyPr>
          <a:lstStyle/>
          <a:p>
            <a:r>
              <a:rPr lang="en-US" sz="3200">
                <a:latin typeface="Montserrat SemiBold" panose="00000700000000000000" pitchFamily="2" charset="0"/>
              </a:rPr>
              <a:t>Label </a:t>
            </a:r>
            <a:r>
              <a:rPr lang="en-US" sz="3200">
                <a:solidFill>
                  <a:srgbClr val="CB003D"/>
                </a:solidFill>
                <a:latin typeface="Montserrat SemiBold" panose="00000700000000000000" pitchFamily="2" charset="0"/>
              </a:rPr>
              <a:t>Adhesive</a:t>
            </a:r>
          </a:p>
        </p:txBody>
      </p:sp>
      <p:pic>
        <p:nvPicPr>
          <p:cNvPr id="12" name="Picture 11">
            <a:extLst>
              <a:ext uri="{FF2B5EF4-FFF2-40B4-BE49-F238E27FC236}">
                <a16:creationId xmlns:a16="http://schemas.microsoft.com/office/drawing/2014/main" id="{0819D98C-C376-2C07-98E0-576CD98009F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b="-28684"/>
          <a:stretch/>
        </p:blipFill>
        <p:spPr>
          <a:xfrm>
            <a:off x="10870998" y="540567"/>
            <a:ext cx="594057" cy="367352"/>
          </a:xfrm>
          <a:prstGeom prst="rect">
            <a:avLst/>
          </a:prstGeom>
        </p:spPr>
      </p:pic>
      <p:pic>
        <p:nvPicPr>
          <p:cNvPr id="5" name="Picture Placeholder 4" descr="A person holding a green container&#10;&#10;Description automatically generated">
            <a:extLst>
              <a:ext uri="{FF2B5EF4-FFF2-40B4-BE49-F238E27FC236}">
                <a16:creationId xmlns:a16="http://schemas.microsoft.com/office/drawing/2014/main" id="{34F65F66-24B5-293B-5BAA-9F3228714ED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92824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2702F-FF9E-4A3B-97FC-52B81FBBF340}"/>
            </a:ext>
          </a:extLst>
        </p:cNvPr>
        <p:cNvGrpSpPr/>
        <p:nvPr/>
      </p:nvGrpSpPr>
      <p:grpSpPr>
        <a:xfrm>
          <a:off x="0" y="0"/>
          <a:ext cx="0" cy="0"/>
          <a:chOff x="0" y="0"/>
          <a:chExt cx="0" cy="0"/>
        </a:xfrm>
      </p:grpSpPr>
      <p:pic>
        <p:nvPicPr>
          <p:cNvPr id="8" name="Picture 7" descr="Cans in a cooler with ice&#10;&#10;Description automatically generated">
            <a:extLst>
              <a:ext uri="{FF2B5EF4-FFF2-40B4-BE49-F238E27FC236}">
                <a16:creationId xmlns:a16="http://schemas.microsoft.com/office/drawing/2014/main" id="{9ABA8901-DEEE-943D-B8E5-0FB9F6F948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4149571"/>
            <a:ext cx="9710056" cy="2708429"/>
          </a:xfrm>
          <a:prstGeom prst="rect">
            <a:avLst/>
          </a:prstGeom>
        </p:spPr>
      </p:pic>
      <p:sp>
        <p:nvSpPr>
          <p:cNvPr id="4" name="Rectangle 3">
            <a:extLst>
              <a:ext uri="{FF2B5EF4-FFF2-40B4-BE49-F238E27FC236}">
                <a16:creationId xmlns:a16="http://schemas.microsoft.com/office/drawing/2014/main" id="{83311315-07BF-EE45-5B6F-293A28C66549}"/>
              </a:ext>
            </a:extLst>
          </p:cNvPr>
          <p:cNvSpPr/>
          <p:nvPr/>
        </p:nvSpPr>
        <p:spPr>
          <a:xfrm>
            <a:off x="6850743" y="829129"/>
            <a:ext cx="4299462" cy="2171700"/>
          </a:xfrm>
          <a:prstGeom prst="rect">
            <a:avLst/>
          </a:prstGeom>
          <a:solidFill>
            <a:srgbClr val="CB003D"/>
          </a:solidFill>
          <a:ln>
            <a:noFill/>
          </a:ln>
          <a:effectLst>
            <a:outerShdw blurRad="190500" dist="127000" dir="2700000" sx="102000" sy="102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a:extLst>
              <a:ext uri="{FF2B5EF4-FFF2-40B4-BE49-F238E27FC236}">
                <a16:creationId xmlns:a16="http://schemas.microsoft.com/office/drawing/2014/main" id="{F6D6353E-4051-FC47-1697-9B03B870E4FF}"/>
              </a:ext>
            </a:extLst>
          </p:cNvPr>
          <p:cNvSpPr txBox="1"/>
          <p:nvPr/>
        </p:nvSpPr>
        <p:spPr>
          <a:xfrm>
            <a:off x="1037811" y="1864618"/>
            <a:ext cx="5058189" cy="1077218"/>
          </a:xfrm>
          <a:prstGeom prst="rect">
            <a:avLst/>
          </a:prstGeom>
          <a:noFill/>
        </p:spPr>
        <p:txBody>
          <a:bodyPr wrap="square" rtlCol="0">
            <a:spAutoFit/>
          </a:bodyPr>
          <a:lstStyle/>
          <a:p>
            <a:r>
              <a:rPr lang="en-US" sz="3200">
                <a:latin typeface="Montserrat SemiBold" panose="00000700000000000000" pitchFamily="2" charset="0"/>
              </a:rPr>
              <a:t>Permanent Adhesive</a:t>
            </a:r>
          </a:p>
          <a:p>
            <a:r>
              <a:rPr lang="en-US" sz="3200">
                <a:solidFill>
                  <a:srgbClr val="CB003D"/>
                </a:solidFill>
                <a:latin typeface="Montserrat SemiBold" panose="00000700000000000000" pitchFamily="2" charset="0"/>
              </a:rPr>
              <a:t>Types Available</a:t>
            </a:r>
          </a:p>
        </p:txBody>
      </p:sp>
      <p:sp>
        <p:nvSpPr>
          <p:cNvPr id="9" name="TextBox 8">
            <a:extLst>
              <a:ext uri="{FF2B5EF4-FFF2-40B4-BE49-F238E27FC236}">
                <a16:creationId xmlns:a16="http://schemas.microsoft.com/office/drawing/2014/main" id="{F8F6C8BC-3F78-831B-1C06-296D12C23685}"/>
              </a:ext>
            </a:extLst>
          </p:cNvPr>
          <p:cNvSpPr txBox="1"/>
          <p:nvPr/>
        </p:nvSpPr>
        <p:spPr>
          <a:xfrm>
            <a:off x="7240984" y="1424719"/>
            <a:ext cx="3548704" cy="1587614"/>
          </a:xfrm>
          <a:prstGeom prst="rect">
            <a:avLst/>
          </a:prstGeom>
          <a:noFill/>
        </p:spPr>
        <p:txBody>
          <a:bodyPr wrap="square" rtlCol="0">
            <a:spAutoFit/>
          </a:bodyPr>
          <a:lstStyle/>
          <a:p>
            <a:pPr marL="171450" indent="-171450" eaLnBrk="1" hangingPunct="1">
              <a:lnSpc>
                <a:spcPct val="125000"/>
              </a:lnSpc>
              <a:spcBef>
                <a:spcPct val="0"/>
              </a:spcBef>
              <a:buFont typeface="Arial" panose="020B0604020202020204" pitchFamily="34" charset="0"/>
              <a:buChar char="•"/>
            </a:pPr>
            <a:r>
              <a:rPr lang="en-US" altLang="en-US" sz="1100" dirty="0">
                <a:solidFill>
                  <a:schemeClr val="bg1"/>
                </a:solidFill>
                <a:latin typeface="Roboto" panose="02000000000000000000" pitchFamily="2" charset="0"/>
                <a:ea typeface="Roboto" panose="02000000000000000000" pitchFamily="2" charset="0"/>
                <a:cs typeface="Poppins" panose="00000500000000000000" pitchFamily="2" charset="0"/>
              </a:rPr>
              <a:t>Permanent adhesives are typically specified for most applications.</a:t>
            </a:r>
          </a:p>
          <a:p>
            <a:pPr marL="171450" indent="-171450" eaLnBrk="1" hangingPunct="1">
              <a:lnSpc>
                <a:spcPct val="125000"/>
              </a:lnSpc>
              <a:spcBef>
                <a:spcPct val="0"/>
              </a:spcBef>
              <a:buFont typeface="Arial" panose="020B0604020202020204" pitchFamily="34" charset="0"/>
              <a:buChar char="•"/>
            </a:pPr>
            <a:r>
              <a:rPr lang="en-US" altLang="en-US" sz="1100" dirty="0">
                <a:solidFill>
                  <a:schemeClr val="bg1"/>
                </a:solidFill>
                <a:latin typeface="Roboto" panose="02000000000000000000" pitchFamily="2" charset="0"/>
                <a:ea typeface="Roboto" panose="02000000000000000000" pitchFamily="2" charset="0"/>
                <a:cs typeface="Poppins" panose="00000500000000000000" pitchFamily="2" charset="0"/>
              </a:rPr>
              <a:t>They display good bonding characteristics and withstand most environmental conditions; however, performance depends on the surface to which they are applied.</a:t>
            </a:r>
          </a:p>
          <a:p>
            <a:pPr algn="just">
              <a:lnSpc>
                <a:spcPct val="150000"/>
              </a:lnSpc>
            </a:pPr>
            <a:endParaRPr lang="en-ID" sz="1100" dirty="0">
              <a:solidFill>
                <a:schemeClr val="bg1"/>
              </a:solidFill>
              <a:latin typeface="Roboto" panose="02000000000000000000" pitchFamily="2" charset="0"/>
              <a:ea typeface="Roboto" panose="02000000000000000000" pitchFamily="2" charset="0"/>
              <a:cs typeface="Poppins" panose="00000500000000000000" pitchFamily="2" charset="0"/>
            </a:endParaRPr>
          </a:p>
        </p:txBody>
      </p:sp>
      <p:sp>
        <p:nvSpPr>
          <p:cNvPr id="10" name="TextBox 9">
            <a:extLst>
              <a:ext uri="{FF2B5EF4-FFF2-40B4-BE49-F238E27FC236}">
                <a16:creationId xmlns:a16="http://schemas.microsoft.com/office/drawing/2014/main" id="{246C67BF-5A12-DB02-CDCE-17DC212F3E42}"/>
              </a:ext>
            </a:extLst>
          </p:cNvPr>
          <p:cNvSpPr txBox="1"/>
          <p:nvPr/>
        </p:nvSpPr>
        <p:spPr>
          <a:xfrm>
            <a:off x="7240984" y="1069356"/>
            <a:ext cx="2015548" cy="307777"/>
          </a:xfrm>
          <a:prstGeom prst="rect">
            <a:avLst/>
          </a:prstGeom>
          <a:noFill/>
        </p:spPr>
        <p:txBody>
          <a:bodyPr wrap="square" rtlCol="0">
            <a:spAutoFit/>
          </a:bodyPr>
          <a:lstStyle/>
          <a:p>
            <a:r>
              <a:rPr lang="en-US" sz="1400" b="1">
                <a:solidFill>
                  <a:schemeClr val="bg1"/>
                </a:solidFill>
                <a:latin typeface="Roboto" panose="02000000000000000000" pitchFamily="2" charset="0"/>
                <a:ea typeface="Roboto" panose="02000000000000000000" pitchFamily="2" charset="0"/>
                <a:cs typeface="Poppins" panose="00000500000000000000" pitchFamily="2" charset="0"/>
              </a:rPr>
              <a:t>Permanent Adhesive</a:t>
            </a:r>
          </a:p>
        </p:txBody>
      </p:sp>
      <p:sp>
        <p:nvSpPr>
          <p:cNvPr id="13" name="Rectangle 12">
            <a:extLst>
              <a:ext uri="{FF2B5EF4-FFF2-40B4-BE49-F238E27FC236}">
                <a16:creationId xmlns:a16="http://schemas.microsoft.com/office/drawing/2014/main" id="{E6248484-01ED-1424-449D-7D8843C9C791}"/>
              </a:ext>
            </a:extLst>
          </p:cNvPr>
          <p:cNvSpPr/>
          <p:nvPr/>
        </p:nvSpPr>
        <p:spPr>
          <a:xfrm>
            <a:off x="6850743" y="3429000"/>
            <a:ext cx="4299462" cy="2171700"/>
          </a:xfrm>
          <a:prstGeom prst="rect">
            <a:avLst/>
          </a:prstGeom>
          <a:solidFill>
            <a:srgbClr val="CB003D"/>
          </a:solidFill>
          <a:ln>
            <a:noFill/>
          </a:ln>
          <a:effectLst>
            <a:outerShdw blurRad="190500" dist="127000" dir="2700000" sx="102000" sy="102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a:extLst>
              <a:ext uri="{FF2B5EF4-FFF2-40B4-BE49-F238E27FC236}">
                <a16:creationId xmlns:a16="http://schemas.microsoft.com/office/drawing/2014/main" id="{6C062B4C-2638-0F0A-C30E-3A932A0CAFBA}"/>
              </a:ext>
            </a:extLst>
          </p:cNvPr>
          <p:cNvSpPr txBox="1"/>
          <p:nvPr/>
        </p:nvSpPr>
        <p:spPr>
          <a:xfrm>
            <a:off x="7240984" y="4098338"/>
            <a:ext cx="3548704" cy="1246944"/>
          </a:xfrm>
          <a:prstGeom prst="rect">
            <a:avLst/>
          </a:prstGeom>
          <a:noFill/>
        </p:spPr>
        <p:txBody>
          <a:bodyPr wrap="square" rtlCol="0">
            <a:spAutoFit/>
          </a:bodyPr>
          <a:lstStyle/>
          <a:p>
            <a:pPr marL="171450" indent="-171450" eaLnBrk="1" hangingPunct="1">
              <a:lnSpc>
                <a:spcPct val="115000"/>
              </a:lnSpc>
              <a:spcBef>
                <a:spcPct val="0"/>
              </a:spcBef>
              <a:buFont typeface="Arial" panose="020B0604020202020204" pitchFamily="34" charset="0"/>
              <a:buChar char="•"/>
            </a:pPr>
            <a:r>
              <a:rPr lang="en-US" altLang="en-US" sz="1100">
                <a:solidFill>
                  <a:schemeClr val="bg1"/>
                </a:solidFill>
                <a:latin typeface="Roboto" panose="02000000000000000000" pitchFamily="2" charset="0"/>
                <a:ea typeface="Roboto" panose="02000000000000000000" pitchFamily="2" charset="0"/>
                <a:cs typeface="Poppins" panose="00000500000000000000" pitchFamily="2" charset="0"/>
              </a:rPr>
              <a:t>Excellent adhesion to paper, painted metal, glass and high surface energy plastics.</a:t>
            </a:r>
          </a:p>
          <a:p>
            <a:pPr marL="171450" indent="-171450" eaLnBrk="1" hangingPunct="1">
              <a:lnSpc>
                <a:spcPct val="115000"/>
              </a:lnSpc>
              <a:spcBef>
                <a:spcPct val="0"/>
              </a:spcBef>
              <a:buFont typeface="Arial" panose="020B0604020202020204" pitchFamily="34" charset="0"/>
              <a:buChar char="•"/>
            </a:pPr>
            <a:endParaRPr lang="en-US" altLang="en-US" sz="1100">
              <a:solidFill>
                <a:schemeClr val="bg1"/>
              </a:solidFill>
              <a:latin typeface="Roboto" panose="02000000000000000000" pitchFamily="2" charset="0"/>
              <a:ea typeface="Roboto" panose="02000000000000000000" pitchFamily="2" charset="0"/>
              <a:cs typeface="Poppins" panose="00000500000000000000" pitchFamily="2" charset="0"/>
            </a:endParaRPr>
          </a:p>
          <a:p>
            <a:pPr marL="171450" indent="-171450" eaLnBrk="1" hangingPunct="1">
              <a:lnSpc>
                <a:spcPct val="115000"/>
              </a:lnSpc>
              <a:spcBef>
                <a:spcPct val="0"/>
              </a:spcBef>
              <a:buFont typeface="Arial" panose="020B0604020202020204" pitchFamily="34" charset="0"/>
              <a:buChar char="•"/>
            </a:pPr>
            <a:r>
              <a:rPr lang="en-US" altLang="en-US" sz="1100">
                <a:solidFill>
                  <a:schemeClr val="bg1"/>
                </a:solidFill>
                <a:latin typeface="Roboto" panose="02000000000000000000" pitchFamily="2" charset="0"/>
                <a:ea typeface="Roboto" panose="02000000000000000000" pitchFamily="2" charset="0"/>
                <a:cs typeface="Poppins" panose="00000500000000000000" pitchFamily="2" charset="0"/>
              </a:rPr>
              <a:t>Not recommended for textured surfaces, wax cartons, porous surfaces or low surface energy plastics.</a:t>
            </a:r>
          </a:p>
        </p:txBody>
      </p:sp>
      <p:sp>
        <p:nvSpPr>
          <p:cNvPr id="15" name="TextBox 14">
            <a:extLst>
              <a:ext uri="{FF2B5EF4-FFF2-40B4-BE49-F238E27FC236}">
                <a16:creationId xmlns:a16="http://schemas.microsoft.com/office/drawing/2014/main" id="{AB808015-F5AA-2E9E-EBD5-5C88B9DD6B05}"/>
              </a:ext>
            </a:extLst>
          </p:cNvPr>
          <p:cNvSpPr txBox="1"/>
          <p:nvPr/>
        </p:nvSpPr>
        <p:spPr>
          <a:xfrm>
            <a:off x="7240984" y="3742975"/>
            <a:ext cx="2015548" cy="307777"/>
          </a:xfrm>
          <a:prstGeom prst="rect">
            <a:avLst/>
          </a:prstGeom>
          <a:noFill/>
        </p:spPr>
        <p:txBody>
          <a:bodyPr wrap="square" rtlCol="0">
            <a:spAutoFit/>
          </a:bodyPr>
          <a:lstStyle/>
          <a:p>
            <a:r>
              <a:rPr lang="en-US" sz="1400" b="1">
                <a:solidFill>
                  <a:schemeClr val="bg1"/>
                </a:solidFill>
                <a:latin typeface="Roboto" panose="02000000000000000000" pitchFamily="2" charset="0"/>
                <a:ea typeface="Roboto" panose="02000000000000000000" pitchFamily="2" charset="0"/>
                <a:cs typeface="Poppins" panose="00000500000000000000" pitchFamily="2" charset="0"/>
              </a:rPr>
              <a:t>Acrylic</a:t>
            </a:r>
          </a:p>
        </p:txBody>
      </p:sp>
      <p:pic>
        <p:nvPicPr>
          <p:cNvPr id="3" name="Picture 2">
            <a:extLst>
              <a:ext uri="{FF2B5EF4-FFF2-40B4-BE49-F238E27FC236}">
                <a16:creationId xmlns:a16="http://schemas.microsoft.com/office/drawing/2014/main" id="{FF3A368D-FF70-E853-303B-D555F947EE0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 b="-28684"/>
          <a:stretch/>
        </p:blipFill>
        <p:spPr>
          <a:xfrm>
            <a:off x="456821" y="533400"/>
            <a:ext cx="594057" cy="367352"/>
          </a:xfrm>
          <a:prstGeom prst="rect">
            <a:avLst/>
          </a:prstGeom>
        </p:spPr>
      </p:pic>
    </p:spTree>
    <p:extLst>
      <p:ext uri="{BB962C8B-B14F-4D97-AF65-F5344CB8AC3E}">
        <p14:creationId xmlns:p14="http://schemas.microsoft.com/office/powerpoint/2010/main" val="464353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5AAE7-6CAD-B754-612B-ADBDF144FA1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969D9E1-D134-D693-6C9D-C952FA292A04}"/>
              </a:ext>
            </a:extLst>
          </p:cNvPr>
          <p:cNvSpPr/>
          <p:nvPr/>
        </p:nvSpPr>
        <p:spPr>
          <a:xfrm>
            <a:off x="635000" y="2330245"/>
            <a:ext cx="5308600" cy="3539613"/>
          </a:xfrm>
          <a:prstGeom prst="rect">
            <a:avLst/>
          </a:prstGeom>
          <a:solidFill>
            <a:srgbClr val="CB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B003D"/>
              </a:solidFill>
            </a:endParaRPr>
          </a:p>
        </p:txBody>
      </p:sp>
      <p:sp>
        <p:nvSpPr>
          <p:cNvPr id="5" name="Rectangle 4">
            <a:extLst>
              <a:ext uri="{FF2B5EF4-FFF2-40B4-BE49-F238E27FC236}">
                <a16:creationId xmlns:a16="http://schemas.microsoft.com/office/drawing/2014/main" id="{040D71DB-631C-0DA3-1739-0474D14FAA42}"/>
              </a:ext>
            </a:extLst>
          </p:cNvPr>
          <p:cNvSpPr/>
          <p:nvPr/>
        </p:nvSpPr>
        <p:spPr>
          <a:xfrm>
            <a:off x="6271395" y="2330245"/>
            <a:ext cx="5308600" cy="3539613"/>
          </a:xfrm>
          <a:prstGeom prst="rect">
            <a:avLst/>
          </a:prstGeom>
          <a:solidFill>
            <a:srgbClr val="CB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7FD58D9-5C7F-3915-C93D-265A2834B51E}"/>
              </a:ext>
            </a:extLst>
          </p:cNvPr>
          <p:cNvSpPr txBox="1"/>
          <p:nvPr/>
        </p:nvSpPr>
        <p:spPr>
          <a:xfrm>
            <a:off x="2199726" y="2883145"/>
            <a:ext cx="2179148" cy="338554"/>
          </a:xfrm>
          <a:prstGeom prst="rect">
            <a:avLst/>
          </a:prstGeom>
          <a:noFill/>
        </p:spPr>
        <p:txBody>
          <a:bodyPr wrap="square" rtlCol="0">
            <a:spAutoFit/>
          </a:bodyPr>
          <a:lstStyle/>
          <a:p>
            <a:pPr algn="ctr"/>
            <a:r>
              <a:rPr lang="en-US" sz="1600" b="1" dirty="0">
                <a:solidFill>
                  <a:schemeClr val="bg1"/>
                </a:solidFill>
                <a:latin typeface="Roboto" panose="02000000000000000000" pitchFamily="2" charset="0"/>
                <a:ea typeface="Roboto" panose="02000000000000000000" pitchFamily="2" charset="0"/>
                <a:cs typeface="Poppins" panose="00000500000000000000" pitchFamily="2" charset="0"/>
              </a:rPr>
              <a:t>BLOCK-OUT</a:t>
            </a:r>
          </a:p>
        </p:txBody>
      </p:sp>
      <p:sp>
        <p:nvSpPr>
          <p:cNvPr id="11" name="TextBox 10">
            <a:extLst>
              <a:ext uri="{FF2B5EF4-FFF2-40B4-BE49-F238E27FC236}">
                <a16:creationId xmlns:a16="http://schemas.microsoft.com/office/drawing/2014/main" id="{B349C015-79E5-D9AD-127B-7181B90A7496}"/>
              </a:ext>
            </a:extLst>
          </p:cNvPr>
          <p:cNvSpPr txBox="1"/>
          <p:nvPr/>
        </p:nvSpPr>
        <p:spPr>
          <a:xfrm>
            <a:off x="1018483" y="3423840"/>
            <a:ext cx="4541635" cy="1882310"/>
          </a:xfrm>
          <a:prstGeom prst="rect">
            <a:avLst/>
          </a:prstGeom>
          <a:noFill/>
        </p:spPr>
        <p:txBody>
          <a:bodyPr wrap="square" rtlCol="0">
            <a:spAutoFit/>
          </a:bodyPr>
          <a:lstStyle/>
          <a:p>
            <a:pPr marL="285750" indent="-285750" eaLnBrk="1" hangingPunct="1">
              <a:lnSpc>
                <a:spcPct val="120000"/>
              </a:lnSpc>
              <a:spcBef>
                <a:spcPct val="0"/>
              </a:spcBef>
              <a:buFont typeface="Arial" panose="020B0604020202020204" pitchFamily="34" charset="0"/>
              <a:buChar char="•"/>
            </a:pPr>
            <a:r>
              <a:rPr lang="en-US" altLang="en-US" sz="1400">
                <a:solidFill>
                  <a:schemeClr val="bg1"/>
                </a:solidFill>
                <a:latin typeface="Roboto" panose="02000000000000000000" pitchFamily="2" charset="0"/>
                <a:ea typeface="Roboto" panose="02000000000000000000" pitchFamily="2" charset="0"/>
                <a:cs typeface="Poppins" panose="00000500000000000000" pitchFamily="2" charset="0"/>
              </a:rPr>
              <a:t>Aggressive high-tack permanent adhesive with a special opaque barrier coating that allows the label to be applied over existing labels for correction</a:t>
            </a:r>
          </a:p>
          <a:p>
            <a:pPr marL="285750" indent="-285750" eaLnBrk="1" hangingPunct="1">
              <a:lnSpc>
                <a:spcPct val="120000"/>
              </a:lnSpc>
              <a:spcBef>
                <a:spcPct val="0"/>
              </a:spcBef>
              <a:buFont typeface="Arial" panose="020B0604020202020204" pitchFamily="34" charset="0"/>
              <a:buChar char="•"/>
            </a:pPr>
            <a:endParaRPr lang="en-US" altLang="en-US" sz="1400">
              <a:solidFill>
                <a:schemeClr val="bg1"/>
              </a:solidFill>
              <a:latin typeface="Roboto" panose="02000000000000000000" pitchFamily="2" charset="0"/>
              <a:ea typeface="Roboto" panose="02000000000000000000" pitchFamily="2" charset="0"/>
              <a:cs typeface="Poppins" panose="00000500000000000000" pitchFamily="2" charset="0"/>
            </a:endParaRPr>
          </a:p>
          <a:p>
            <a:pPr marL="285750" indent="-285750" eaLnBrk="1" hangingPunct="1">
              <a:lnSpc>
                <a:spcPct val="120000"/>
              </a:lnSpc>
              <a:spcBef>
                <a:spcPct val="0"/>
              </a:spcBef>
              <a:buFont typeface="Arial" panose="020B0604020202020204" pitchFamily="34" charset="0"/>
              <a:buChar char="•"/>
            </a:pPr>
            <a:r>
              <a:rPr lang="en-US" altLang="en-US" sz="1400">
                <a:solidFill>
                  <a:schemeClr val="bg1"/>
                </a:solidFill>
                <a:latin typeface="Roboto" panose="02000000000000000000" pitchFamily="2" charset="0"/>
                <a:ea typeface="Roboto" panose="02000000000000000000" pitchFamily="2" charset="0"/>
                <a:cs typeface="Poppins" panose="00000500000000000000" pitchFamily="2" charset="0"/>
              </a:rPr>
              <a:t>This barrier coat prevents bar codes on the original label to be inadvertently scanned through the top correction label </a:t>
            </a:r>
          </a:p>
        </p:txBody>
      </p:sp>
      <p:sp>
        <p:nvSpPr>
          <p:cNvPr id="12" name="TextBox 11">
            <a:extLst>
              <a:ext uri="{FF2B5EF4-FFF2-40B4-BE49-F238E27FC236}">
                <a16:creationId xmlns:a16="http://schemas.microsoft.com/office/drawing/2014/main" id="{B10855EA-D433-3E79-1CD6-315C7D5A9D58}"/>
              </a:ext>
            </a:extLst>
          </p:cNvPr>
          <p:cNvSpPr txBox="1"/>
          <p:nvPr/>
        </p:nvSpPr>
        <p:spPr>
          <a:xfrm>
            <a:off x="7836121" y="2883145"/>
            <a:ext cx="2179148" cy="338554"/>
          </a:xfrm>
          <a:prstGeom prst="rect">
            <a:avLst/>
          </a:prstGeom>
          <a:noFill/>
        </p:spPr>
        <p:txBody>
          <a:bodyPr wrap="square" rtlCol="0">
            <a:spAutoFit/>
          </a:bodyPr>
          <a:lstStyle/>
          <a:p>
            <a:r>
              <a:rPr lang="en-US" sz="1600" b="1">
                <a:solidFill>
                  <a:schemeClr val="bg1"/>
                </a:solidFill>
                <a:latin typeface="Roboto" panose="02000000000000000000" pitchFamily="2" charset="0"/>
                <a:ea typeface="Roboto" panose="02000000000000000000" pitchFamily="2" charset="0"/>
                <a:cs typeface="Poppins" panose="00000500000000000000" pitchFamily="2" charset="0"/>
              </a:rPr>
              <a:t>ALL TEMP/FREEZER</a:t>
            </a:r>
          </a:p>
        </p:txBody>
      </p:sp>
      <p:sp>
        <p:nvSpPr>
          <p:cNvPr id="13" name="TextBox 12">
            <a:extLst>
              <a:ext uri="{FF2B5EF4-FFF2-40B4-BE49-F238E27FC236}">
                <a16:creationId xmlns:a16="http://schemas.microsoft.com/office/drawing/2014/main" id="{5715A6FA-E207-0C6B-DC1C-0F2D4C72F2C4}"/>
              </a:ext>
            </a:extLst>
          </p:cNvPr>
          <p:cNvSpPr txBox="1"/>
          <p:nvPr/>
        </p:nvSpPr>
        <p:spPr>
          <a:xfrm>
            <a:off x="6592757" y="3423840"/>
            <a:ext cx="4665876" cy="2140842"/>
          </a:xfrm>
          <a:prstGeom prst="rect">
            <a:avLst/>
          </a:prstGeom>
          <a:noFill/>
        </p:spPr>
        <p:txBody>
          <a:bodyPr wrap="square" rtlCol="0">
            <a:spAutoFit/>
          </a:bodyPr>
          <a:lstStyle/>
          <a:p>
            <a:pPr marL="285750" indent="-285750">
              <a:lnSpc>
                <a:spcPct val="120000"/>
              </a:lnSpc>
              <a:spcBef>
                <a:spcPct val="0"/>
              </a:spcBef>
              <a:buFont typeface="Arial" panose="020B0604020202020204" pitchFamily="34" charset="0"/>
              <a:buChar char="•"/>
            </a:pPr>
            <a:r>
              <a:rPr lang="en-US" altLang="en-US" sz="1400">
                <a:solidFill>
                  <a:schemeClr val="bg1"/>
                </a:solidFill>
                <a:latin typeface="Roboto" panose="02000000000000000000" pitchFamily="2" charset="0"/>
                <a:ea typeface="Roboto" panose="02000000000000000000" pitchFamily="2" charset="0"/>
                <a:cs typeface="Poppins" panose="00000500000000000000" pitchFamily="2" charset="0"/>
              </a:rPr>
              <a:t>A special adhesive that can be applied to surfaces at temperatures as low as -20° F</a:t>
            </a:r>
          </a:p>
          <a:p>
            <a:pPr marL="285750" indent="-285750">
              <a:lnSpc>
                <a:spcPct val="120000"/>
              </a:lnSpc>
              <a:spcBef>
                <a:spcPct val="0"/>
              </a:spcBef>
              <a:buFont typeface="Arial" panose="020B0604020202020204" pitchFamily="34" charset="0"/>
              <a:buChar char="•"/>
            </a:pPr>
            <a:endParaRPr lang="en-US" altLang="en-US" sz="1400">
              <a:solidFill>
                <a:schemeClr val="bg1"/>
              </a:solidFill>
              <a:latin typeface="Roboto" panose="02000000000000000000" pitchFamily="2" charset="0"/>
              <a:ea typeface="Roboto" panose="02000000000000000000" pitchFamily="2" charset="0"/>
              <a:cs typeface="Poppins" panose="00000500000000000000" pitchFamily="2" charset="0"/>
            </a:endParaRPr>
          </a:p>
          <a:p>
            <a:pPr marL="285750" indent="-285750">
              <a:lnSpc>
                <a:spcPct val="120000"/>
              </a:lnSpc>
              <a:spcBef>
                <a:spcPct val="0"/>
              </a:spcBef>
              <a:buFont typeface="Arial" panose="020B0604020202020204" pitchFamily="34" charset="0"/>
              <a:buChar char="•"/>
            </a:pPr>
            <a:r>
              <a:rPr lang="en-US" altLang="en-US" sz="1400">
                <a:solidFill>
                  <a:schemeClr val="bg1"/>
                </a:solidFill>
                <a:latin typeface="Roboto" panose="02000000000000000000" pitchFamily="2" charset="0"/>
                <a:ea typeface="Roboto" panose="02000000000000000000" pitchFamily="2" charset="0"/>
                <a:cs typeface="Poppins" panose="00000500000000000000" pitchFamily="2" charset="0"/>
              </a:rPr>
              <a:t>It has good initial tack and high ultimate adhesion</a:t>
            </a:r>
          </a:p>
          <a:p>
            <a:pPr marL="285750" indent="-285750">
              <a:lnSpc>
                <a:spcPct val="120000"/>
              </a:lnSpc>
              <a:spcBef>
                <a:spcPct val="0"/>
              </a:spcBef>
              <a:buFont typeface="Arial" panose="020B0604020202020204" pitchFamily="34" charset="0"/>
              <a:buChar char="•"/>
            </a:pPr>
            <a:endParaRPr lang="en-US" altLang="en-US" sz="1400">
              <a:solidFill>
                <a:schemeClr val="bg1"/>
              </a:solidFill>
              <a:latin typeface="Roboto" panose="02000000000000000000" pitchFamily="2" charset="0"/>
              <a:ea typeface="Roboto" panose="02000000000000000000" pitchFamily="2" charset="0"/>
              <a:cs typeface="Poppins" panose="00000500000000000000" pitchFamily="2" charset="0"/>
            </a:endParaRPr>
          </a:p>
          <a:p>
            <a:pPr marL="285750" indent="-285750">
              <a:lnSpc>
                <a:spcPct val="120000"/>
              </a:lnSpc>
              <a:spcBef>
                <a:spcPct val="0"/>
              </a:spcBef>
              <a:buFont typeface="Arial" panose="020B0604020202020204" pitchFamily="34" charset="0"/>
              <a:buChar char="•"/>
            </a:pPr>
            <a:r>
              <a:rPr lang="en-US" altLang="en-US" sz="1400">
                <a:solidFill>
                  <a:schemeClr val="bg1"/>
                </a:solidFill>
                <a:latin typeface="Roboto" panose="02000000000000000000" pitchFamily="2" charset="0"/>
                <a:ea typeface="Roboto" panose="02000000000000000000" pitchFamily="2" charset="0"/>
                <a:cs typeface="Poppins" panose="00000500000000000000" pitchFamily="2" charset="0"/>
              </a:rPr>
              <a:t>Performs well on low surface energy plastics and has good permanency at temperatures from -65° F to 160° F</a:t>
            </a:r>
          </a:p>
        </p:txBody>
      </p:sp>
      <p:sp>
        <p:nvSpPr>
          <p:cNvPr id="14" name="TextBox 13">
            <a:extLst>
              <a:ext uri="{FF2B5EF4-FFF2-40B4-BE49-F238E27FC236}">
                <a16:creationId xmlns:a16="http://schemas.microsoft.com/office/drawing/2014/main" id="{E4D7B74B-BB98-B511-BDD4-0C9F6757F1CF}"/>
              </a:ext>
            </a:extLst>
          </p:cNvPr>
          <p:cNvSpPr txBox="1"/>
          <p:nvPr/>
        </p:nvSpPr>
        <p:spPr>
          <a:xfrm>
            <a:off x="1967302" y="1219578"/>
            <a:ext cx="8257395" cy="584775"/>
          </a:xfrm>
          <a:prstGeom prst="rect">
            <a:avLst/>
          </a:prstGeom>
          <a:noFill/>
        </p:spPr>
        <p:txBody>
          <a:bodyPr wrap="square" rtlCol="0">
            <a:spAutoFit/>
          </a:bodyPr>
          <a:lstStyle/>
          <a:p>
            <a:pPr algn="ctr"/>
            <a:r>
              <a:rPr lang="en-US" sz="3200">
                <a:latin typeface="Montserrat SemiBold" panose="00000700000000000000" pitchFamily="2" charset="0"/>
              </a:rPr>
              <a:t>Permanent Adhesive </a:t>
            </a:r>
            <a:r>
              <a:rPr lang="en-US" sz="3200">
                <a:solidFill>
                  <a:srgbClr val="CB003D"/>
                </a:solidFill>
                <a:latin typeface="Montserrat SemiBold" panose="00000700000000000000" pitchFamily="2" charset="0"/>
              </a:rPr>
              <a:t>Types Available</a:t>
            </a:r>
          </a:p>
        </p:txBody>
      </p:sp>
      <p:pic>
        <p:nvPicPr>
          <p:cNvPr id="6" name="Picture 5">
            <a:extLst>
              <a:ext uri="{FF2B5EF4-FFF2-40B4-BE49-F238E27FC236}">
                <a16:creationId xmlns:a16="http://schemas.microsoft.com/office/drawing/2014/main" id="{28040674-58F6-B745-9E66-9EF1023674B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b="-28684"/>
          <a:stretch/>
        </p:blipFill>
        <p:spPr>
          <a:xfrm>
            <a:off x="456821" y="533400"/>
            <a:ext cx="594057" cy="367352"/>
          </a:xfrm>
          <a:prstGeom prst="rect">
            <a:avLst/>
          </a:prstGeom>
        </p:spPr>
      </p:pic>
    </p:spTree>
    <p:extLst>
      <p:ext uri="{BB962C8B-B14F-4D97-AF65-F5344CB8AC3E}">
        <p14:creationId xmlns:p14="http://schemas.microsoft.com/office/powerpoint/2010/main" val="4265387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4B2CE-EA80-6B30-1480-2F1C63F479B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2DD54ED-74A2-829E-7138-7FE4BF348D09}"/>
              </a:ext>
            </a:extLst>
          </p:cNvPr>
          <p:cNvSpPr/>
          <p:nvPr/>
        </p:nvSpPr>
        <p:spPr>
          <a:xfrm>
            <a:off x="635000" y="1991031"/>
            <a:ext cx="5308600" cy="2595717"/>
          </a:xfrm>
          <a:prstGeom prst="rect">
            <a:avLst/>
          </a:prstGeom>
          <a:solidFill>
            <a:srgbClr val="CB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B003D"/>
              </a:solidFill>
            </a:endParaRPr>
          </a:p>
        </p:txBody>
      </p:sp>
      <p:sp>
        <p:nvSpPr>
          <p:cNvPr id="5" name="Rectangle 4">
            <a:extLst>
              <a:ext uri="{FF2B5EF4-FFF2-40B4-BE49-F238E27FC236}">
                <a16:creationId xmlns:a16="http://schemas.microsoft.com/office/drawing/2014/main" id="{6D98E610-2B3B-76C2-9CA7-C4A466E63EC7}"/>
              </a:ext>
            </a:extLst>
          </p:cNvPr>
          <p:cNvSpPr/>
          <p:nvPr/>
        </p:nvSpPr>
        <p:spPr>
          <a:xfrm>
            <a:off x="6283994" y="1991031"/>
            <a:ext cx="5308600" cy="4277032"/>
          </a:xfrm>
          <a:prstGeom prst="rect">
            <a:avLst/>
          </a:prstGeom>
          <a:solidFill>
            <a:srgbClr val="CB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563024B-6D48-F70F-0ED8-AD071AE9E999}"/>
              </a:ext>
            </a:extLst>
          </p:cNvPr>
          <p:cNvSpPr txBox="1"/>
          <p:nvPr/>
        </p:nvSpPr>
        <p:spPr>
          <a:xfrm>
            <a:off x="1822728" y="2366952"/>
            <a:ext cx="2828305" cy="338554"/>
          </a:xfrm>
          <a:prstGeom prst="rect">
            <a:avLst/>
          </a:prstGeom>
          <a:noFill/>
        </p:spPr>
        <p:txBody>
          <a:bodyPr wrap="square" rtlCol="0">
            <a:spAutoFit/>
          </a:bodyPr>
          <a:lstStyle/>
          <a:p>
            <a:pPr algn="ctr"/>
            <a:r>
              <a:rPr lang="en-US" sz="1600" b="1">
                <a:solidFill>
                  <a:schemeClr val="bg1"/>
                </a:solidFill>
                <a:latin typeface="Roboto" panose="02000000000000000000" pitchFamily="2" charset="0"/>
                <a:ea typeface="Roboto" panose="02000000000000000000" pitchFamily="2" charset="0"/>
                <a:cs typeface="Poppins" panose="00000500000000000000" pitchFamily="2" charset="0"/>
              </a:rPr>
              <a:t>INDIRECT FOOD CONTACT</a:t>
            </a:r>
          </a:p>
        </p:txBody>
      </p:sp>
      <p:sp>
        <p:nvSpPr>
          <p:cNvPr id="11" name="TextBox 10">
            <a:extLst>
              <a:ext uri="{FF2B5EF4-FFF2-40B4-BE49-F238E27FC236}">
                <a16:creationId xmlns:a16="http://schemas.microsoft.com/office/drawing/2014/main" id="{E8AAC60F-73A8-3764-6165-028E29CF4B05}"/>
              </a:ext>
            </a:extLst>
          </p:cNvPr>
          <p:cNvSpPr txBox="1"/>
          <p:nvPr/>
        </p:nvSpPr>
        <p:spPr>
          <a:xfrm>
            <a:off x="1018483" y="3084626"/>
            <a:ext cx="4541635" cy="1106713"/>
          </a:xfrm>
          <a:prstGeom prst="rect">
            <a:avLst/>
          </a:prstGeom>
          <a:noFill/>
        </p:spPr>
        <p:txBody>
          <a:bodyPr wrap="square" rtlCol="0">
            <a:spAutoFit/>
          </a:bodyPr>
          <a:lstStyle/>
          <a:p>
            <a:pPr marL="285750" indent="-285750" eaLnBrk="1" hangingPunct="1">
              <a:lnSpc>
                <a:spcPct val="120000"/>
              </a:lnSpc>
              <a:spcBef>
                <a:spcPct val="0"/>
              </a:spcBef>
              <a:buFont typeface="Arial" panose="020B0604020202020204" pitchFamily="34" charset="0"/>
              <a:buChar char="•"/>
            </a:pPr>
            <a:r>
              <a:rPr lang="en-US" altLang="en-US" sz="1400">
                <a:solidFill>
                  <a:schemeClr val="bg1"/>
                </a:solidFill>
                <a:latin typeface="Roboto" panose="02000000000000000000" pitchFamily="2" charset="0"/>
                <a:ea typeface="Roboto" panose="02000000000000000000" pitchFamily="2" charset="0"/>
                <a:cs typeface="Poppins" panose="00000500000000000000" pitchFamily="2" charset="0"/>
              </a:rPr>
              <a:t>Adhesive designed to adhere to fresh fruits and vegetables with edible skins.</a:t>
            </a:r>
          </a:p>
          <a:p>
            <a:pPr marL="285750" indent="-285750" eaLnBrk="1" hangingPunct="1">
              <a:lnSpc>
                <a:spcPct val="120000"/>
              </a:lnSpc>
              <a:spcBef>
                <a:spcPct val="0"/>
              </a:spcBef>
              <a:buFont typeface="Arial" panose="020B0604020202020204" pitchFamily="34" charset="0"/>
              <a:buChar char="•"/>
            </a:pPr>
            <a:endParaRPr lang="en-US" altLang="en-US" sz="1400">
              <a:solidFill>
                <a:schemeClr val="bg1"/>
              </a:solidFill>
              <a:latin typeface="Roboto" panose="02000000000000000000" pitchFamily="2" charset="0"/>
              <a:ea typeface="Roboto" panose="02000000000000000000" pitchFamily="2" charset="0"/>
              <a:cs typeface="Poppins" panose="00000500000000000000" pitchFamily="2" charset="0"/>
            </a:endParaRPr>
          </a:p>
          <a:p>
            <a:pPr marL="285750" indent="-285750" eaLnBrk="1" hangingPunct="1">
              <a:lnSpc>
                <a:spcPct val="120000"/>
              </a:lnSpc>
              <a:spcBef>
                <a:spcPct val="0"/>
              </a:spcBef>
              <a:buFont typeface="Arial" panose="020B0604020202020204" pitchFamily="34" charset="0"/>
              <a:buChar char="•"/>
            </a:pPr>
            <a:r>
              <a:rPr lang="en-US" altLang="en-US" sz="1400">
                <a:solidFill>
                  <a:schemeClr val="bg1"/>
                </a:solidFill>
                <a:latin typeface="Roboto" panose="02000000000000000000" pitchFamily="2" charset="0"/>
                <a:ea typeface="Roboto" panose="02000000000000000000" pitchFamily="2" charset="0"/>
                <a:cs typeface="Poppins" panose="00000500000000000000" pitchFamily="2" charset="0"/>
              </a:rPr>
              <a:t>Good initial tack and adhesion.</a:t>
            </a:r>
          </a:p>
        </p:txBody>
      </p:sp>
      <p:sp>
        <p:nvSpPr>
          <p:cNvPr id="12" name="TextBox 11">
            <a:extLst>
              <a:ext uri="{FF2B5EF4-FFF2-40B4-BE49-F238E27FC236}">
                <a16:creationId xmlns:a16="http://schemas.microsoft.com/office/drawing/2014/main" id="{2ED2278A-D4EC-7372-7E88-EC767F68E333}"/>
              </a:ext>
            </a:extLst>
          </p:cNvPr>
          <p:cNvSpPr txBox="1"/>
          <p:nvPr/>
        </p:nvSpPr>
        <p:spPr>
          <a:xfrm>
            <a:off x="7836121" y="2366952"/>
            <a:ext cx="2179148" cy="338554"/>
          </a:xfrm>
          <a:prstGeom prst="rect">
            <a:avLst/>
          </a:prstGeom>
          <a:noFill/>
        </p:spPr>
        <p:txBody>
          <a:bodyPr wrap="square" rtlCol="0">
            <a:spAutoFit/>
          </a:bodyPr>
          <a:lstStyle/>
          <a:p>
            <a:pPr algn="ctr"/>
            <a:r>
              <a:rPr lang="en-US" sz="1600" b="1" dirty="0">
                <a:solidFill>
                  <a:schemeClr val="bg1"/>
                </a:solidFill>
                <a:latin typeface="Roboto" panose="02000000000000000000" pitchFamily="2" charset="0"/>
                <a:ea typeface="Roboto" panose="02000000000000000000" pitchFamily="2" charset="0"/>
                <a:cs typeface="Poppins" panose="00000500000000000000" pitchFamily="2" charset="0"/>
              </a:rPr>
              <a:t>RUBBER-BASED</a:t>
            </a:r>
          </a:p>
        </p:txBody>
      </p:sp>
      <p:sp>
        <p:nvSpPr>
          <p:cNvPr id="13" name="TextBox 12">
            <a:extLst>
              <a:ext uri="{FF2B5EF4-FFF2-40B4-BE49-F238E27FC236}">
                <a16:creationId xmlns:a16="http://schemas.microsoft.com/office/drawing/2014/main" id="{5AFDA309-EF59-62C3-7CBD-F59F054AC475}"/>
              </a:ext>
            </a:extLst>
          </p:cNvPr>
          <p:cNvSpPr txBox="1"/>
          <p:nvPr/>
        </p:nvSpPr>
        <p:spPr>
          <a:xfrm>
            <a:off x="6592757" y="2795387"/>
            <a:ext cx="4665876" cy="3261149"/>
          </a:xfrm>
          <a:prstGeom prst="rect">
            <a:avLst/>
          </a:prstGeom>
          <a:noFill/>
        </p:spPr>
        <p:txBody>
          <a:bodyPr wrap="square" rtlCol="0">
            <a:spAutoFit/>
          </a:bodyPr>
          <a:lstStyle/>
          <a:p>
            <a:pPr marL="285750" indent="-285750" eaLnBrk="1" hangingPunct="1">
              <a:spcBef>
                <a:spcPct val="0"/>
              </a:spcBef>
              <a:buFont typeface="Arial" panose="020B0604020202020204" pitchFamily="34" charset="0"/>
              <a:buChar char="•"/>
            </a:pPr>
            <a:r>
              <a:rPr lang="en-US" altLang="en-US" sz="1400">
                <a:solidFill>
                  <a:schemeClr val="bg1"/>
                </a:solidFill>
                <a:latin typeface="Roboto" panose="02000000000000000000" pitchFamily="2" charset="0"/>
                <a:ea typeface="Roboto" panose="02000000000000000000" pitchFamily="2" charset="0"/>
                <a:cs typeface="Poppins" panose="00000500000000000000" pitchFamily="2" charset="0"/>
              </a:rPr>
              <a:t>Outstanding general-purpose permanent adhesive, which has high initial tack and high ultimate adhesion.</a:t>
            </a:r>
          </a:p>
          <a:p>
            <a:pPr marL="285750" indent="-285750" eaLnBrk="1" hangingPunct="1">
              <a:spcBef>
                <a:spcPct val="0"/>
              </a:spcBef>
              <a:buFont typeface="Arial" panose="020B0604020202020204" pitchFamily="34" charset="0"/>
              <a:buChar char="•"/>
            </a:pPr>
            <a:endParaRPr lang="en-US" altLang="en-US" sz="1400">
              <a:solidFill>
                <a:schemeClr val="bg1"/>
              </a:solidFill>
              <a:latin typeface="Roboto" panose="02000000000000000000" pitchFamily="2" charset="0"/>
              <a:ea typeface="Roboto" panose="02000000000000000000" pitchFamily="2" charset="0"/>
              <a:cs typeface="Poppins" panose="00000500000000000000" pitchFamily="2" charset="0"/>
            </a:endParaRPr>
          </a:p>
          <a:p>
            <a:pPr marL="285750" indent="-285750" eaLnBrk="1" hangingPunct="1">
              <a:lnSpc>
                <a:spcPct val="120000"/>
              </a:lnSpc>
              <a:spcBef>
                <a:spcPct val="0"/>
              </a:spcBef>
              <a:buFont typeface="Arial" panose="020B0604020202020204" pitchFamily="34" charset="0"/>
              <a:buChar char="•"/>
            </a:pPr>
            <a:r>
              <a:rPr lang="en-US" altLang="en-US" sz="1400">
                <a:solidFill>
                  <a:schemeClr val="bg1"/>
                </a:solidFill>
                <a:latin typeface="Roboto" panose="02000000000000000000" pitchFamily="2" charset="0"/>
                <a:ea typeface="Roboto" panose="02000000000000000000" pitchFamily="2" charset="0"/>
                <a:cs typeface="Poppins" panose="00000500000000000000" pitchFamily="2" charset="0"/>
              </a:rPr>
              <a:t>Application temperature +25° F.</a:t>
            </a:r>
          </a:p>
          <a:p>
            <a:pPr marL="285750" indent="-285750" eaLnBrk="1" hangingPunct="1">
              <a:lnSpc>
                <a:spcPct val="120000"/>
              </a:lnSpc>
              <a:spcBef>
                <a:spcPct val="0"/>
              </a:spcBef>
              <a:buFont typeface="Arial" panose="020B0604020202020204" pitchFamily="34" charset="0"/>
              <a:buChar char="•"/>
            </a:pPr>
            <a:endParaRPr lang="en-US" altLang="en-US" sz="1400">
              <a:solidFill>
                <a:schemeClr val="bg1"/>
              </a:solidFill>
              <a:latin typeface="Roboto" panose="02000000000000000000" pitchFamily="2" charset="0"/>
              <a:ea typeface="Roboto" panose="02000000000000000000" pitchFamily="2" charset="0"/>
              <a:cs typeface="Poppins" panose="00000500000000000000" pitchFamily="2" charset="0"/>
            </a:endParaRPr>
          </a:p>
          <a:p>
            <a:pPr marL="285750" indent="-285750" eaLnBrk="1" hangingPunct="1">
              <a:lnSpc>
                <a:spcPct val="120000"/>
              </a:lnSpc>
              <a:spcBef>
                <a:spcPct val="0"/>
              </a:spcBef>
              <a:buFont typeface="Arial" panose="020B0604020202020204" pitchFamily="34" charset="0"/>
              <a:buChar char="•"/>
            </a:pPr>
            <a:r>
              <a:rPr lang="en-US" altLang="en-US" sz="1400">
                <a:solidFill>
                  <a:schemeClr val="bg1"/>
                </a:solidFill>
                <a:latin typeface="Roboto" panose="02000000000000000000" pitchFamily="2" charset="0"/>
                <a:ea typeface="Roboto" panose="02000000000000000000" pitchFamily="2" charset="0"/>
                <a:cs typeface="Poppins" panose="00000500000000000000" pitchFamily="2" charset="0"/>
              </a:rPr>
              <a:t>Service temperature range: -65° F to +220° F.</a:t>
            </a:r>
          </a:p>
          <a:p>
            <a:pPr marL="285750" indent="-285750" eaLnBrk="1" hangingPunct="1">
              <a:lnSpc>
                <a:spcPct val="120000"/>
              </a:lnSpc>
              <a:spcBef>
                <a:spcPct val="0"/>
              </a:spcBef>
              <a:buFont typeface="Arial" panose="020B0604020202020204" pitchFamily="34" charset="0"/>
              <a:buChar char="•"/>
            </a:pPr>
            <a:endParaRPr lang="en-US" altLang="en-US" sz="1400">
              <a:solidFill>
                <a:schemeClr val="bg1"/>
              </a:solidFill>
              <a:latin typeface="Roboto" panose="02000000000000000000" pitchFamily="2" charset="0"/>
              <a:ea typeface="Roboto" panose="02000000000000000000" pitchFamily="2" charset="0"/>
              <a:cs typeface="Poppins" panose="00000500000000000000" pitchFamily="2" charset="0"/>
            </a:endParaRPr>
          </a:p>
          <a:p>
            <a:pPr marL="285750" indent="-285750" eaLnBrk="1" hangingPunct="1">
              <a:lnSpc>
                <a:spcPct val="120000"/>
              </a:lnSpc>
              <a:spcBef>
                <a:spcPct val="0"/>
              </a:spcBef>
              <a:buFont typeface="Arial" panose="020B0604020202020204" pitchFamily="34" charset="0"/>
              <a:buChar char="•"/>
            </a:pPr>
            <a:r>
              <a:rPr lang="en-US" altLang="en-US" sz="1400">
                <a:solidFill>
                  <a:schemeClr val="bg1"/>
                </a:solidFill>
                <a:latin typeface="Roboto" panose="02000000000000000000" pitchFamily="2" charset="0"/>
                <a:ea typeface="Roboto" panose="02000000000000000000" pitchFamily="2" charset="0"/>
                <a:cs typeface="Poppins" panose="00000500000000000000" pitchFamily="2" charset="0"/>
              </a:rPr>
              <a:t>Superior performance on corrugated, paper, painted metal, glass, and packaging film.</a:t>
            </a:r>
          </a:p>
          <a:p>
            <a:pPr marL="285750" indent="-285750" eaLnBrk="1" hangingPunct="1">
              <a:lnSpc>
                <a:spcPct val="120000"/>
              </a:lnSpc>
              <a:spcBef>
                <a:spcPct val="0"/>
              </a:spcBef>
              <a:buFont typeface="Arial" panose="020B0604020202020204" pitchFamily="34" charset="0"/>
              <a:buChar char="•"/>
            </a:pPr>
            <a:endParaRPr lang="en-US" altLang="en-US" sz="1400">
              <a:solidFill>
                <a:schemeClr val="bg1"/>
              </a:solidFill>
              <a:latin typeface="Roboto" panose="02000000000000000000" pitchFamily="2" charset="0"/>
              <a:ea typeface="Roboto" panose="02000000000000000000" pitchFamily="2" charset="0"/>
              <a:cs typeface="Poppins" panose="00000500000000000000" pitchFamily="2" charset="0"/>
            </a:endParaRPr>
          </a:p>
          <a:p>
            <a:pPr marL="285750" indent="-285750" eaLnBrk="1" hangingPunct="1">
              <a:lnSpc>
                <a:spcPct val="120000"/>
              </a:lnSpc>
              <a:spcBef>
                <a:spcPct val="0"/>
              </a:spcBef>
              <a:buFont typeface="Arial" panose="020B0604020202020204" pitchFamily="34" charset="0"/>
              <a:buChar char="•"/>
            </a:pPr>
            <a:r>
              <a:rPr lang="en-US" altLang="en-US" sz="1400">
                <a:solidFill>
                  <a:schemeClr val="bg1"/>
                </a:solidFill>
                <a:latin typeface="Roboto" panose="02000000000000000000" pitchFamily="2" charset="0"/>
                <a:ea typeface="Roboto" panose="02000000000000000000" pitchFamily="2" charset="0"/>
                <a:cs typeface="Poppins" panose="00000500000000000000" pitchFamily="2" charset="0"/>
              </a:rPr>
              <a:t>Works well on curved surfaces for application to silk or other fabric  </a:t>
            </a:r>
          </a:p>
        </p:txBody>
      </p:sp>
      <p:sp>
        <p:nvSpPr>
          <p:cNvPr id="14" name="TextBox 13">
            <a:extLst>
              <a:ext uri="{FF2B5EF4-FFF2-40B4-BE49-F238E27FC236}">
                <a16:creationId xmlns:a16="http://schemas.microsoft.com/office/drawing/2014/main" id="{57E37BD0-EC5B-90E9-EA3E-0F29D8DC575D}"/>
              </a:ext>
            </a:extLst>
          </p:cNvPr>
          <p:cNvSpPr txBox="1"/>
          <p:nvPr/>
        </p:nvSpPr>
        <p:spPr>
          <a:xfrm>
            <a:off x="1967302" y="942992"/>
            <a:ext cx="8257395" cy="584775"/>
          </a:xfrm>
          <a:prstGeom prst="rect">
            <a:avLst/>
          </a:prstGeom>
          <a:noFill/>
        </p:spPr>
        <p:txBody>
          <a:bodyPr wrap="square" rtlCol="0">
            <a:spAutoFit/>
          </a:bodyPr>
          <a:lstStyle/>
          <a:p>
            <a:pPr algn="ctr"/>
            <a:r>
              <a:rPr lang="en-US" sz="3200">
                <a:latin typeface="Montserrat SemiBold" panose="00000700000000000000" pitchFamily="2" charset="0"/>
              </a:rPr>
              <a:t>Permanent Adhesive </a:t>
            </a:r>
            <a:r>
              <a:rPr lang="en-US" sz="3200">
                <a:solidFill>
                  <a:srgbClr val="CB003D"/>
                </a:solidFill>
                <a:latin typeface="Montserrat SemiBold" panose="00000700000000000000" pitchFamily="2" charset="0"/>
              </a:rPr>
              <a:t>Types Available</a:t>
            </a:r>
          </a:p>
        </p:txBody>
      </p:sp>
      <p:pic>
        <p:nvPicPr>
          <p:cNvPr id="6" name="Picture 5">
            <a:extLst>
              <a:ext uri="{FF2B5EF4-FFF2-40B4-BE49-F238E27FC236}">
                <a16:creationId xmlns:a16="http://schemas.microsoft.com/office/drawing/2014/main" id="{7431A85C-03A4-4FC8-1031-F2170DF6FA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b="-28684"/>
          <a:stretch/>
        </p:blipFill>
        <p:spPr>
          <a:xfrm>
            <a:off x="456821" y="533400"/>
            <a:ext cx="594057" cy="367352"/>
          </a:xfrm>
          <a:prstGeom prst="rect">
            <a:avLst/>
          </a:prstGeom>
        </p:spPr>
      </p:pic>
    </p:spTree>
    <p:extLst>
      <p:ext uri="{BB962C8B-B14F-4D97-AF65-F5344CB8AC3E}">
        <p14:creationId xmlns:p14="http://schemas.microsoft.com/office/powerpoint/2010/main" val="1685512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01273-2D44-E56E-4A8A-0A7063551A6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9E354C3-1964-559F-D52E-546E84FDDB87}"/>
              </a:ext>
            </a:extLst>
          </p:cNvPr>
          <p:cNvSpPr/>
          <p:nvPr/>
        </p:nvSpPr>
        <p:spPr>
          <a:xfrm>
            <a:off x="635000" y="2064776"/>
            <a:ext cx="5308600" cy="3986981"/>
          </a:xfrm>
          <a:prstGeom prst="rect">
            <a:avLst/>
          </a:prstGeom>
          <a:solidFill>
            <a:srgbClr val="CB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B003D"/>
              </a:solidFill>
            </a:endParaRPr>
          </a:p>
        </p:txBody>
      </p:sp>
      <p:sp>
        <p:nvSpPr>
          <p:cNvPr id="5" name="Rectangle 4">
            <a:extLst>
              <a:ext uri="{FF2B5EF4-FFF2-40B4-BE49-F238E27FC236}">
                <a16:creationId xmlns:a16="http://schemas.microsoft.com/office/drawing/2014/main" id="{3F437EBA-0B6E-A423-612B-B8C2DF5CB6E3}"/>
              </a:ext>
            </a:extLst>
          </p:cNvPr>
          <p:cNvSpPr/>
          <p:nvPr/>
        </p:nvSpPr>
        <p:spPr>
          <a:xfrm>
            <a:off x="6283994" y="2064776"/>
            <a:ext cx="5308600" cy="1799301"/>
          </a:xfrm>
          <a:prstGeom prst="rect">
            <a:avLst/>
          </a:prstGeom>
          <a:solidFill>
            <a:srgbClr val="CB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B8B7B20-385F-958B-C086-908A1BD0C001}"/>
              </a:ext>
            </a:extLst>
          </p:cNvPr>
          <p:cNvSpPr txBox="1"/>
          <p:nvPr/>
        </p:nvSpPr>
        <p:spPr>
          <a:xfrm>
            <a:off x="1822728" y="2440697"/>
            <a:ext cx="2828305" cy="338554"/>
          </a:xfrm>
          <a:prstGeom prst="rect">
            <a:avLst/>
          </a:prstGeom>
          <a:noFill/>
        </p:spPr>
        <p:txBody>
          <a:bodyPr wrap="square" rtlCol="0">
            <a:spAutoFit/>
          </a:bodyPr>
          <a:lstStyle/>
          <a:p>
            <a:pPr algn="ctr"/>
            <a:r>
              <a:rPr lang="en-US" sz="1600" b="1">
                <a:solidFill>
                  <a:schemeClr val="bg1"/>
                </a:solidFill>
                <a:latin typeface="Roboto" panose="02000000000000000000" pitchFamily="2" charset="0"/>
                <a:ea typeface="Roboto" panose="02000000000000000000" pitchFamily="2" charset="0"/>
                <a:cs typeface="Poppins" panose="00000500000000000000" pitchFamily="2" charset="0"/>
              </a:rPr>
              <a:t>TIRE ADHESIVE</a:t>
            </a:r>
          </a:p>
        </p:txBody>
      </p:sp>
      <p:sp>
        <p:nvSpPr>
          <p:cNvPr id="11" name="TextBox 10">
            <a:extLst>
              <a:ext uri="{FF2B5EF4-FFF2-40B4-BE49-F238E27FC236}">
                <a16:creationId xmlns:a16="http://schemas.microsoft.com/office/drawing/2014/main" id="{4ED36E42-C891-B63B-2903-8D26FD8FCAB2}"/>
              </a:ext>
            </a:extLst>
          </p:cNvPr>
          <p:cNvSpPr txBox="1"/>
          <p:nvPr/>
        </p:nvSpPr>
        <p:spPr>
          <a:xfrm>
            <a:off x="1018482" y="2876785"/>
            <a:ext cx="4541635" cy="3174972"/>
          </a:xfrm>
          <a:prstGeom prst="rect">
            <a:avLst/>
          </a:prstGeom>
          <a:noFill/>
        </p:spPr>
        <p:txBody>
          <a:bodyPr wrap="square" rtlCol="0">
            <a:spAutoFit/>
          </a:bodyPr>
          <a:lstStyle/>
          <a:p>
            <a:pPr marL="285750" indent="-285750" eaLnBrk="1" hangingPunct="1">
              <a:lnSpc>
                <a:spcPct val="120000"/>
              </a:lnSpc>
              <a:spcBef>
                <a:spcPct val="0"/>
              </a:spcBef>
              <a:buFont typeface="Arial" panose="020B0604020202020204" pitchFamily="34" charset="0"/>
              <a:buChar char="•"/>
            </a:pPr>
            <a:r>
              <a:rPr lang="en-US" altLang="en-US" sz="1400" dirty="0">
                <a:solidFill>
                  <a:schemeClr val="bg1"/>
                </a:solidFill>
                <a:latin typeface="Roboto" panose="02000000000000000000" pitchFamily="2" charset="0"/>
                <a:ea typeface="Roboto" panose="02000000000000000000" pitchFamily="2" charset="0"/>
                <a:cs typeface="Poppins" panose="00000500000000000000" pitchFamily="2" charset="0"/>
              </a:rPr>
              <a:t>Highly aggressive permanent adhesive designed specifically for tire label applications.</a:t>
            </a:r>
          </a:p>
          <a:p>
            <a:pPr marL="285750" indent="-285750" eaLnBrk="1" hangingPunct="1">
              <a:lnSpc>
                <a:spcPct val="120000"/>
              </a:lnSpc>
              <a:spcBef>
                <a:spcPct val="0"/>
              </a:spcBef>
              <a:buFont typeface="Arial" panose="020B0604020202020204" pitchFamily="34" charset="0"/>
              <a:buChar char="•"/>
            </a:pPr>
            <a:endParaRPr lang="en-US" altLang="en-US" sz="1400" dirty="0">
              <a:solidFill>
                <a:schemeClr val="bg1"/>
              </a:solidFill>
              <a:latin typeface="Roboto" panose="02000000000000000000" pitchFamily="2" charset="0"/>
              <a:ea typeface="Roboto" panose="02000000000000000000" pitchFamily="2" charset="0"/>
              <a:cs typeface="Poppins" panose="00000500000000000000" pitchFamily="2" charset="0"/>
            </a:endParaRPr>
          </a:p>
          <a:p>
            <a:pPr marL="285750" indent="-285750" eaLnBrk="1" hangingPunct="1">
              <a:lnSpc>
                <a:spcPct val="120000"/>
              </a:lnSpc>
              <a:spcBef>
                <a:spcPct val="0"/>
              </a:spcBef>
              <a:buFont typeface="Arial" panose="020B0604020202020204" pitchFamily="34" charset="0"/>
              <a:buChar char="•"/>
            </a:pPr>
            <a:r>
              <a:rPr lang="en-US" altLang="en-US" sz="1400" dirty="0">
                <a:solidFill>
                  <a:schemeClr val="bg1"/>
                </a:solidFill>
                <a:latin typeface="Roboto" panose="02000000000000000000" pitchFamily="2" charset="0"/>
                <a:ea typeface="Roboto" panose="02000000000000000000" pitchFamily="2" charset="0"/>
                <a:cs typeface="Poppins" panose="00000500000000000000" pitchFamily="2" charset="0"/>
              </a:rPr>
              <a:t>It has high initial tack, shear and ultimate adhesion.</a:t>
            </a:r>
          </a:p>
          <a:p>
            <a:pPr marL="285750" indent="-285750" eaLnBrk="1" hangingPunct="1">
              <a:lnSpc>
                <a:spcPct val="120000"/>
              </a:lnSpc>
              <a:spcBef>
                <a:spcPct val="0"/>
              </a:spcBef>
              <a:buFont typeface="Arial" panose="020B0604020202020204" pitchFamily="34" charset="0"/>
              <a:buChar char="•"/>
            </a:pPr>
            <a:endParaRPr lang="en-US" altLang="en-US" sz="1400" dirty="0">
              <a:solidFill>
                <a:schemeClr val="bg1"/>
              </a:solidFill>
              <a:latin typeface="Roboto" panose="02000000000000000000" pitchFamily="2" charset="0"/>
              <a:ea typeface="Roboto" panose="02000000000000000000" pitchFamily="2" charset="0"/>
              <a:cs typeface="Poppins" panose="00000500000000000000" pitchFamily="2" charset="0"/>
            </a:endParaRPr>
          </a:p>
          <a:p>
            <a:pPr marL="285750" indent="-285750" eaLnBrk="1" hangingPunct="1">
              <a:lnSpc>
                <a:spcPct val="120000"/>
              </a:lnSpc>
              <a:spcBef>
                <a:spcPct val="0"/>
              </a:spcBef>
              <a:buFont typeface="Arial" panose="020B0604020202020204" pitchFamily="34" charset="0"/>
              <a:buChar char="•"/>
            </a:pPr>
            <a:r>
              <a:rPr lang="en-US" altLang="en-US" sz="1400" dirty="0">
                <a:solidFill>
                  <a:schemeClr val="bg1"/>
                </a:solidFill>
                <a:latin typeface="Roboto" panose="02000000000000000000" pitchFamily="2" charset="0"/>
                <a:ea typeface="Roboto" panose="02000000000000000000" pitchFamily="2" charset="0"/>
                <a:cs typeface="Poppins" panose="00000500000000000000" pitchFamily="2" charset="0"/>
              </a:rPr>
              <a:t>Provides excellent performance on hard to label substrates such as wood and carpet backing.</a:t>
            </a:r>
          </a:p>
          <a:p>
            <a:pPr eaLnBrk="1" hangingPunct="1">
              <a:lnSpc>
                <a:spcPct val="120000"/>
              </a:lnSpc>
              <a:spcBef>
                <a:spcPct val="0"/>
              </a:spcBef>
            </a:pPr>
            <a:endParaRPr lang="en-US" altLang="en-US" sz="1400" dirty="0">
              <a:solidFill>
                <a:schemeClr val="bg1"/>
              </a:solidFill>
              <a:latin typeface="Roboto" panose="02000000000000000000" pitchFamily="2" charset="0"/>
              <a:ea typeface="Roboto" panose="02000000000000000000" pitchFamily="2" charset="0"/>
              <a:cs typeface="Poppins" panose="00000500000000000000" pitchFamily="2" charset="0"/>
            </a:endParaRPr>
          </a:p>
          <a:p>
            <a:pPr marL="285750" indent="-285750">
              <a:lnSpc>
                <a:spcPct val="120000"/>
              </a:lnSpc>
              <a:spcBef>
                <a:spcPct val="0"/>
              </a:spcBef>
              <a:buFont typeface="Arial" panose="020B0604020202020204" pitchFamily="34" charset="0"/>
              <a:buChar char="•"/>
            </a:pPr>
            <a:r>
              <a:rPr lang="en-US" altLang="en-US" sz="1400" dirty="0">
                <a:solidFill>
                  <a:schemeClr val="bg1"/>
                </a:solidFill>
                <a:latin typeface="Roboto" panose="02000000000000000000" pitchFamily="2" charset="0"/>
                <a:ea typeface="Roboto" panose="02000000000000000000" pitchFamily="2" charset="0"/>
                <a:cs typeface="Poppins" panose="00000500000000000000" pitchFamily="2" charset="0"/>
              </a:rPr>
              <a:t>Usually, a removable adhesive is recommended when a label has a short-term life or is applied to a surface that could be damaged by the adhesive.</a:t>
            </a:r>
          </a:p>
          <a:p>
            <a:pPr marL="285750" indent="-285750" eaLnBrk="1" hangingPunct="1">
              <a:lnSpc>
                <a:spcPct val="120000"/>
              </a:lnSpc>
              <a:spcBef>
                <a:spcPct val="0"/>
              </a:spcBef>
              <a:buFont typeface="Arial" panose="020B0604020202020204" pitchFamily="34" charset="0"/>
              <a:buChar char="•"/>
            </a:pPr>
            <a:endParaRPr lang="en-US" altLang="en-US" sz="1400" dirty="0">
              <a:solidFill>
                <a:schemeClr val="bg1"/>
              </a:solidFill>
              <a:latin typeface="Roboto" panose="02000000000000000000" pitchFamily="2" charset="0"/>
              <a:ea typeface="Roboto" panose="02000000000000000000" pitchFamily="2" charset="0"/>
              <a:cs typeface="Poppins" panose="00000500000000000000" pitchFamily="2" charset="0"/>
            </a:endParaRPr>
          </a:p>
        </p:txBody>
      </p:sp>
      <p:sp>
        <p:nvSpPr>
          <p:cNvPr id="12" name="TextBox 11">
            <a:extLst>
              <a:ext uri="{FF2B5EF4-FFF2-40B4-BE49-F238E27FC236}">
                <a16:creationId xmlns:a16="http://schemas.microsoft.com/office/drawing/2014/main" id="{D9BDF02C-00FC-BECA-813E-BB4D32BD258D}"/>
              </a:ext>
            </a:extLst>
          </p:cNvPr>
          <p:cNvSpPr txBox="1"/>
          <p:nvPr/>
        </p:nvSpPr>
        <p:spPr>
          <a:xfrm>
            <a:off x="7836121" y="2411201"/>
            <a:ext cx="2179148" cy="338554"/>
          </a:xfrm>
          <a:prstGeom prst="rect">
            <a:avLst/>
          </a:prstGeom>
          <a:noFill/>
        </p:spPr>
        <p:txBody>
          <a:bodyPr wrap="square" rtlCol="0">
            <a:spAutoFit/>
          </a:bodyPr>
          <a:lstStyle/>
          <a:p>
            <a:pPr algn="ctr"/>
            <a:r>
              <a:rPr lang="en-US" sz="1600" b="1" dirty="0">
                <a:solidFill>
                  <a:schemeClr val="bg1"/>
                </a:solidFill>
                <a:latin typeface="Roboto" panose="02000000000000000000" pitchFamily="2" charset="0"/>
                <a:ea typeface="Roboto" panose="02000000000000000000" pitchFamily="2" charset="0"/>
                <a:cs typeface="Poppins" panose="00000500000000000000" pitchFamily="2" charset="0"/>
              </a:rPr>
              <a:t>LONG-TERM</a:t>
            </a:r>
          </a:p>
        </p:txBody>
      </p:sp>
      <p:sp>
        <p:nvSpPr>
          <p:cNvPr id="13" name="TextBox 12">
            <a:extLst>
              <a:ext uri="{FF2B5EF4-FFF2-40B4-BE49-F238E27FC236}">
                <a16:creationId xmlns:a16="http://schemas.microsoft.com/office/drawing/2014/main" id="{80EABC81-0460-2FB0-4800-A260C1E0C1DA}"/>
              </a:ext>
            </a:extLst>
          </p:cNvPr>
          <p:cNvSpPr txBox="1"/>
          <p:nvPr/>
        </p:nvSpPr>
        <p:spPr>
          <a:xfrm>
            <a:off x="6592757" y="2839636"/>
            <a:ext cx="4665876" cy="738664"/>
          </a:xfrm>
          <a:prstGeom prst="rect">
            <a:avLst/>
          </a:prstGeom>
          <a:noFill/>
        </p:spPr>
        <p:txBody>
          <a:bodyPr wrap="square" rtlCol="0">
            <a:spAutoFit/>
          </a:bodyPr>
          <a:lstStyle/>
          <a:p>
            <a:pPr marL="285750" indent="-285750" eaLnBrk="1" hangingPunct="1">
              <a:spcBef>
                <a:spcPct val="0"/>
              </a:spcBef>
              <a:buFont typeface="Arial" panose="020B0604020202020204" pitchFamily="34" charset="0"/>
              <a:buChar char="•"/>
            </a:pPr>
            <a:r>
              <a:rPr lang="en-US" altLang="en-US" sz="1400">
                <a:solidFill>
                  <a:schemeClr val="bg1"/>
                </a:solidFill>
                <a:latin typeface="Roboto" panose="02000000000000000000" pitchFamily="2" charset="0"/>
                <a:ea typeface="Roboto" panose="02000000000000000000" pitchFamily="2" charset="0"/>
                <a:cs typeface="Poppins" panose="00000500000000000000" pitchFamily="2" charset="0"/>
              </a:rPr>
              <a:t>A general-purpose removable adhesive featuring moderate tack and clean removability from many substrates for up to 6 months.</a:t>
            </a:r>
          </a:p>
        </p:txBody>
      </p:sp>
      <p:sp>
        <p:nvSpPr>
          <p:cNvPr id="14" name="TextBox 13">
            <a:extLst>
              <a:ext uri="{FF2B5EF4-FFF2-40B4-BE49-F238E27FC236}">
                <a16:creationId xmlns:a16="http://schemas.microsoft.com/office/drawing/2014/main" id="{882AB5DF-A12A-E5FE-8306-DECC1292B5BD}"/>
              </a:ext>
            </a:extLst>
          </p:cNvPr>
          <p:cNvSpPr txBox="1"/>
          <p:nvPr/>
        </p:nvSpPr>
        <p:spPr>
          <a:xfrm>
            <a:off x="1967302" y="1013101"/>
            <a:ext cx="8257395" cy="584775"/>
          </a:xfrm>
          <a:prstGeom prst="rect">
            <a:avLst/>
          </a:prstGeom>
          <a:noFill/>
        </p:spPr>
        <p:txBody>
          <a:bodyPr wrap="square" rtlCol="0">
            <a:spAutoFit/>
          </a:bodyPr>
          <a:lstStyle/>
          <a:p>
            <a:pPr algn="ctr"/>
            <a:r>
              <a:rPr lang="en-US" sz="3200">
                <a:latin typeface="Montserrat SemiBold" panose="00000700000000000000" pitchFamily="2" charset="0"/>
              </a:rPr>
              <a:t>Permanent Adhesive </a:t>
            </a:r>
            <a:r>
              <a:rPr lang="en-US" sz="3200">
                <a:solidFill>
                  <a:srgbClr val="CB003D"/>
                </a:solidFill>
                <a:latin typeface="Montserrat SemiBold" panose="00000700000000000000" pitchFamily="2" charset="0"/>
              </a:rPr>
              <a:t>Types Available</a:t>
            </a:r>
          </a:p>
        </p:txBody>
      </p:sp>
      <p:pic>
        <p:nvPicPr>
          <p:cNvPr id="6" name="Picture 5">
            <a:extLst>
              <a:ext uri="{FF2B5EF4-FFF2-40B4-BE49-F238E27FC236}">
                <a16:creationId xmlns:a16="http://schemas.microsoft.com/office/drawing/2014/main" id="{434C48FC-19D5-E1B8-21DC-6AC29A4D18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b="-28684"/>
          <a:stretch/>
        </p:blipFill>
        <p:spPr>
          <a:xfrm>
            <a:off x="456821" y="533400"/>
            <a:ext cx="594057" cy="367352"/>
          </a:xfrm>
          <a:prstGeom prst="rect">
            <a:avLst/>
          </a:prstGeom>
        </p:spPr>
      </p:pic>
      <p:sp>
        <p:nvSpPr>
          <p:cNvPr id="2" name="Rectangle 1">
            <a:extLst>
              <a:ext uri="{FF2B5EF4-FFF2-40B4-BE49-F238E27FC236}">
                <a16:creationId xmlns:a16="http://schemas.microsoft.com/office/drawing/2014/main" id="{16F29897-8A2B-8F72-8267-AFB81E4E0A35}"/>
              </a:ext>
            </a:extLst>
          </p:cNvPr>
          <p:cNvSpPr/>
          <p:nvPr/>
        </p:nvSpPr>
        <p:spPr>
          <a:xfrm>
            <a:off x="6327082" y="4210502"/>
            <a:ext cx="5308600" cy="1799301"/>
          </a:xfrm>
          <a:prstGeom prst="rect">
            <a:avLst/>
          </a:prstGeom>
          <a:solidFill>
            <a:srgbClr val="CB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172E405-0337-875F-220F-9BEBE19978EB}"/>
              </a:ext>
            </a:extLst>
          </p:cNvPr>
          <p:cNvSpPr txBox="1"/>
          <p:nvPr/>
        </p:nvSpPr>
        <p:spPr>
          <a:xfrm>
            <a:off x="7879209" y="4394697"/>
            <a:ext cx="2179148" cy="338554"/>
          </a:xfrm>
          <a:prstGeom prst="rect">
            <a:avLst/>
          </a:prstGeom>
          <a:noFill/>
        </p:spPr>
        <p:txBody>
          <a:bodyPr wrap="square" rtlCol="0">
            <a:spAutoFit/>
          </a:bodyPr>
          <a:lstStyle/>
          <a:p>
            <a:pPr algn="ctr"/>
            <a:r>
              <a:rPr lang="en-US" sz="1600" b="1">
                <a:solidFill>
                  <a:schemeClr val="bg1"/>
                </a:solidFill>
                <a:latin typeface="Roboto" panose="02000000000000000000" pitchFamily="2" charset="0"/>
                <a:ea typeface="Roboto" panose="02000000000000000000" pitchFamily="2" charset="0"/>
                <a:cs typeface="Poppins" panose="00000500000000000000" pitchFamily="2" charset="0"/>
              </a:rPr>
              <a:t>ULTRA</a:t>
            </a:r>
          </a:p>
        </p:txBody>
      </p:sp>
      <p:sp>
        <p:nvSpPr>
          <p:cNvPr id="7" name="TextBox 6">
            <a:extLst>
              <a:ext uri="{FF2B5EF4-FFF2-40B4-BE49-F238E27FC236}">
                <a16:creationId xmlns:a16="http://schemas.microsoft.com/office/drawing/2014/main" id="{02582DD8-6B1B-C685-9453-DEFD185F1CBD}"/>
              </a:ext>
            </a:extLst>
          </p:cNvPr>
          <p:cNvSpPr txBox="1"/>
          <p:nvPr/>
        </p:nvSpPr>
        <p:spPr>
          <a:xfrm>
            <a:off x="6635845" y="4823132"/>
            <a:ext cx="4665876" cy="954107"/>
          </a:xfrm>
          <a:prstGeom prst="rect">
            <a:avLst/>
          </a:prstGeom>
          <a:noFill/>
        </p:spPr>
        <p:txBody>
          <a:bodyPr wrap="square" rtlCol="0">
            <a:spAutoFit/>
          </a:bodyPr>
          <a:lstStyle/>
          <a:p>
            <a:pPr marL="285750" indent="-285750" eaLnBrk="1" hangingPunct="1">
              <a:spcBef>
                <a:spcPct val="0"/>
              </a:spcBef>
              <a:buFont typeface="Arial" panose="020B0604020202020204" pitchFamily="34" charset="0"/>
              <a:buChar char="•"/>
            </a:pPr>
            <a:r>
              <a:rPr lang="en-US" altLang="en-US" sz="1400" dirty="0">
                <a:solidFill>
                  <a:schemeClr val="bg1"/>
                </a:solidFill>
                <a:latin typeface="Roboto" panose="02000000000000000000" pitchFamily="2" charset="0"/>
                <a:ea typeface="Roboto" panose="02000000000000000000" pitchFamily="2" charset="0"/>
                <a:cs typeface="Poppins" panose="00000500000000000000" pitchFamily="2" charset="0"/>
              </a:rPr>
              <a:t>A removable adhesive with ultra low-tack, adhesion, and shear properties</a:t>
            </a:r>
          </a:p>
          <a:p>
            <a:pPr marL="285750" indent="-285750" eaLnBrk="1" hangingPunct="1">
              <a:spcBef>
                <a:spcPct val="0"/>
              </a:spcBef>
              <a:buFont typeface="Arial" panose="020B0604020202020204" pitchFamily="34" charset="0"/>
              <a:buChar char="•"/>
            </a:pPr>
            <a:r>
              <a:rPr lang="en-US" altLang="en-US" sz="1400" dirty="0">
                <a:solidFill>
                  <a:schemeClr val="bg1"/>
                </a:solidFill>
                <a:latin typeface="Roboto" panose="02000000000000000000" pitchFamily="2" charset="0"/>
                <a:ea typeface="Roboto" panose="02000000000000000000" pitchFamily="2" charset="0"/>
                <a:cs typeface="Poppins" panose="00000500000000000000" pitchFamily="2" charset="0"/>
              </a:rPr>
              <a:t>Has a service temperature range of -20° F to +250° F, and is removable without leaving residue </a:t>
            </a:r>
          </a:p>
        </p:txBody>
      </p:sp>
    </p:spTree>
    <p:extLst>
      <p:ext uri="{BB962C8B-B14F-4D97-AF65-F5344CB8AC3E}">
        <p14:creationId xmlns:p14="http://schemas.microsoft.com/office/powerpoint/2010/main" val="2268295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EB949-26C7-09B6-FC17-56BA63FD172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2F2A726-F51E-6C09-DA2E-E5F2429DB986}"/>
              </a:ext>
            </a:extLst>
          </p:cNvPr>
          <p:cNvSpPr/>
          <p:nvPr/>
        </p:nvSpPr>
        <p:spPr>
          <a:xfrm>
            <a:off x="0" y="0"/>
            <a:ext cx="3238500" cy="6858000"/>
          </a:xfrm>
          <a:prstGeom prst="rect">
            <a:avLst/>
          </a:prstGeom>
          <a:solidFill>
            <a:srgbClr val="CB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35EBC1E-57D0-6A8F-AEAB-48727994CA0E}"/>
              </a:ext>
            </a:extLst>
          </p:cNvPr>
          <p:cNvSpPr txBox="1"/>
          <p:nvPr/>
        </p:nvSpPr>
        <p:spPr>
          <a:xfrm>
            <a:off x="3829406" y="640837"/>
            <a:ext cx="5196608" cy="1077218"/>
          </a:xfrm>
          <a:prstGeom prst="rect">
            <a:avLst/>
          </a:prstGeom>
          <a:noFill/>
        </p:spPr>
        <p:txBody>
          <a:bodyPr wrap="square" rtlCol="0">
            <a:spAutoFit/>
          </a:bodyPr>
          <a:lstStyle/>
          <a:p>
            <a:r>
              <a:rPr lang="en-US" sz="3200" dirty="0">
                <a:latin typeface="Montserrat SemiBold" panose="00000700000000000000" pitchFamily="2" charset="0"/>
              </a:rPr>
              <a:t>Know Your</a:t>
            </a:r>
          </a:p>
          <a:p>
            <a:r>
              <a:rPr lang="en-US" sz="3200" dirty="0">
                <a:solidFill>
                  <a:srgbClr val="CB003D"/>
                </a:solidFill>
                <a:latin typeface="Montserrat SemiBold" panose="00000700000000000000" pitchFamily="2" charset="0"/>
              </a:rPr>
              <a:t>Customers’ Application</a:t>
            </a:r>
          </a:p>
        </p:txBody>
      </p:sp>
      <p:pic>
        <p:nvPicPr>
          <p:cNvPr id="4" name="Picture 3">
            <a:extLst>
              <a:ext uri="{FF2B5EF4-FFF2-40B4-BE49-F238E27FC236}">
                <a16:creationId xmlns:a16="http://schemas.microsoft.com/office/drawing/2014/main" id="{09264A3B-4114-0B8C-8621-F5C0F385FE3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b="-28684"/>
          <a:stretch/>
        </p:blipFill>
        <p:spPr>
          <a:xfrm>
            <a:off x="10870998" y="540567"/>
            <a:ext cx="594057" cy="367352"/>
          </a:xfrm>
          <a:prstGeom prst="rect">
            <a:avLst/>
          </a:prstGeom>
        </p:spPr>
      </p:pic>
      <p:sp>
        <p:nvSpPr>
          <p:cNvPr id="15" name="TextBox 14">
            <a:extLst>
              <a:ext uri="{FF2B5EF4-FFF2-40B4-BE49-F238E27FC236}">
                <a16:creationId xmlns:a16="http://schemas.microsoft.com/office/drawing/2014/main" id="{248165C6-A87E-B76F-503E-3DB95EBA3598}"/>
              </a:ext>
            </a:extLst>
          </p:cNvPr>
          <p:cNvSpPr txBox="1"/>
          <p:nvPr/>
        </p:nvSpPr>
        <p:spPr>
          <a:xfrm>
            <a:off x="3829405" y="1969075"/>
            <a:ext cx="7635649" cy="4185761"/>
          </a:xfrm>
          <a:prstGeom prst="rect">
            <a:avLst/>
          </a:prstGeom>
          <a:noFill/>
        </p:spPr>
        <p:txBody>
          <a:bodyPr wrap="square">
            <a:spAutoFit/>
          </a:bodyPr>
          <a:lstStyle/>
          <a:p>
            <a:pPr eaLnBrk="1" hangingPunct="1">
              <a:spcBef>
                <a:spcPct val="0"/>
              </a:spcBef>
              <a:buFontTx/>
              <a:buNone/>
            </a:pPr>
            <a:r>
              <a:rPr lang="en-US" altLang="en-US" sz="1400" b="1"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Understand what type of questions to ask in knowing what type of  surface the label will be applied to:</a:t>
            </a:r>
          </a:p>
          <a:p>
            <a:pPr eaLnBrk="1" hangingPunct="1">
              <a:spcBef>
                <a:spcPct val="0"/>
              </a:spcBef>
              <a:buFontTx/>
              <a:buNone/>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a:t>
            </a:r>
          </a:p>
          <a:p>
            <a:pPr eaLnBrk="1" hangingPunct="1">
              <a:spcBef>
                <a:spcPct val="0"/>
              </a:spcBef>
              <a:buFontTx/>
              <a:buNone/>
            </a:pPr>
            <a:r>
              <a:rPr lang="en-US" altLang="en-US" sz="1400" b="1" dirty="0">
                <a:solidFill>
                  <a:srgbClr val="CB003D"/>
                </a:solidFill>
                <a:latin typeface="Roboto" panose="02000000000000000000" pitchFamily="2" charset="0"/>
                <a:ea typeface="Roboto" panose="02000000000000000000" pitchFamily="2" charset="0"/>
                <a:cs typeface="Poppins" panose="00000500000000000000" pitchFamily="2" charset="0"/>
              </a:rPr>
              <a:t>Substrate Composition: </a:t>
            </a:r>
          </a:p>
          <a:p>
            <a:pPr eaLnBrk="1" hangingPunct="1">
              <a:spcBef>
                <a:spcPct val="0"/>
              </a:spcBef>
              <a:buFontTx/>
              <a:buAutoNum type="arabicPeriod"/>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What type of substrate do you intend to label?</a:t>
            </a:r>
          </a:p>
          <a:p>
            <a:pPr eaLnBrk="1" hangingPunct="1">
              <a:spcBef>
                <a:spcPct val="0"/>
              </a:spcBef>
              <a:buFontTx/>
              <a:buAutoNum type="arabicPeriod"/>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There are a wide variety of substrate compositions that react differently to adhesive types.</a:t>
            </a:r>
          </a:p>
          <a:p>
            <a:pPr eaLnBrk="1" hangingPunct="1">
              <a:spcBef>
                <a:spcPct val="0"/>
              </a:spcBef>
              <a:buFontTx/>
              <a:buNone/>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eaLnBrk="1" hangingPunct="1">
              <a:spcBef>
                <a:spcPct val="0"/>
              </a:spcBef>
              <a:buFontTx/>
              <a:buNone/>
            </a:pPr>
            <a:r>
              <a:rPr lang="en-US" altLang="en-US" sz="1400" b="1" dirty="0">
                <a:solidFill>
                  <a:srgbClr val="CB003D"/>
                </a:solidFill>
                <a:latin typeface="Roboto" panose="02000000000000000000" pitchFamily="2" charset="0"/>
                <a:ea typeface="Roboto" panose="02000000000000000000" pitchFamily="2" charset="0"/>
                <a:cs typeface="Poppins" panose="00000500000000000000" pitchFamily="2" charset="0"/>
              </a:rPr>
              <a:t>Substrate Shape and Texture:</a:t>
            </a:r>
          </a:p>
          <a:p>
            <a:pPr eaLnBrk="1" hangingPunct="1">
              <a:spcBef>
                <a:spcPct val="0"/>
              </a:spcBef>
              <a:buFontTx/>
              <a:buAutoNum type="arabicPeriod"/>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Is the substrate flat or curved? </a:t>
            </a:r>
          </a:p>
          <a:p>
            <a:pPr eaLnBrk="1" hangingPunct="1">
              <a:spcBef>
                <a:spcPct val="0"/>
              </a:spcBef>
              <a:buFontTx/>
              <a:buAutoNum type="arabicPeriod"/>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Is the texture smooth or rough?</a:t>
            </a:r>
          </a:p>
          <a:p>
            <a:pPr eaLnBrk="1" hangingPunct="1">
              <a:spcBef>
                <a:spcPct val="0"/>
              </a:spcBef>
              <a:buFontTx/>
              <a:buNone/>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lvl="1" eaLnBrk="1" hangingPunct="1">
              <a:spcBef>
                <a:spcPct val="0"/>
              </a:spcBef>
              <a:buFontTx/>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Shape and texture presents additional challenges for adhesives because less surface contact results in a smaller bonding area and lower adhesion levels.</a:t>
            </a:r>
          </a:p>
          <a:p>
            <a:pPr eaLnBrk="1" hangingPunct="1">
              <a:spcBef>
                <a:spcPct val="0"/>
              </a:spcBef>
              <a:buFontTx/>
              <a:buNone/>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eaLnBrk="1" hangingPunct="1">
              <a:spcBef>
                <a:spcPct val="0"/>
              </a:spcBef>
              <a:buFontTx/>
              <a:buAutoNum type="arabicPeriod" startAt="3"/>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What is the contour of the object to which the label is applied is a primary consideration . </a:t>
            </a:r>
          </a:p>
          <a:p>
            <a:pPr eaLnBrk="1" hangingPunct="1">
              <a:spcBef>
                <a:spcPct val="0"/>
              </a:spcBef>
              <a:buFontTx/>
              <a:buNone/>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eaLnBrk="1" hangingPunct="1">
              <a:spcBef>
                <a:spcPct val="0"/>
              </a:spcBef>
              <a:buFontTx/>
              <a:buNone/>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Regardless of the adhesive strength, it is virtually impossible for an</a:t>
            </a:r>
          </a:p>
          <a:p>
            <a:pPr eaLnBrk="1" hangingPunct="1">
              <a:spcBef>
                <a:spcPct val="0"/>
              </a:spcBef>
              <a:buFontTx/>
              <a:buNone/>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adhesive to overcome continuous stress if the right face stock (conformable) is</a:t>
            </a:r>
          </a:p>
          <a:p>
            <a:pPr eaLnBrk="1" hangingPunct="1">
              <a:spcBef>
                <a:spcPct val="0"/>
              </a:spcBef>
              <a:buFontTx/>
              <a:buNone/>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not chosen.</a:t>
            </a:r>
          </a:p>
        </p:txBody>
      </p:sp>
    </p:spTree>
    <p:extLst>
      <p:ext uri="{BB962C8B-B14F-4D97-AF65-F5344CB8AC3E}">
        <p14:creationId xmlns:p14="http://schemas.microsoft.com/office/powerpoint/2010/main" val="1981905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9D962-A48C-0BE4-21D0-6C85B7622F31}"/>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EBCBCBC-CDFE-7D02-FCE3-A836EE276463}"/>
              </a:ext>
            </a:extLst>
          </p:cNvPr>
          <p:cNvSpPr/>
          <p:nvPr/>
        </p:nvSpPr>
        <p:spPr>
          <a:xfrm>
            <a:off x="0" y="4876800"/>
            <a:ext cx="12192000" cy="1993900"/>
          </a:xfrm>
          <a:prstGeom prst="rect">
            <a:avLst/>
          </a:prstGeom>
          <a:solidFill>
            <a:srgbClr val="CB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Placeholder 14" descr="Two cans on a rocky surface&#10;&#10;Description automatically generated">
            <a:extLst>
              <a:ext uri="{FF2B5EF4-FFF2-40B4-BE49-F238E27FC236}">
                <a16:creationId xmlns:a16="http://schemas.microsoft.com/office/drawing/2014/main" id="{819D8E85-AE32-1047-C00D-09B8A6C57F7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pic>
        <p:nvPicPr>
          <p:cNvPr id="22" name="Picture Placeholder 21" descr="A bottle of vodka on a tray&#10;&#10;Description automatically generated">
            <a:extLst>
              <a:ext uri="{FF2B5EF4-FFF2-40B4-BE49-F238E27FC236}">
                <a16:creationId xmlns:a16="http://schemas.microsoft.com/office/drawing/2014/main" id="{4942E438-D37E-4B47-9E22-62C5697FCE47}"/>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pic>
        <p:nvPicPr>
          <p:cNvPr id="24" name="Picture Placeholder 23" descr="A bag of bread with text on it&#10;&#10;Description automatically generated">
            <a:extLst>
              <a:ext uri="{FF2B5EF4-FFF2-40B4-BE49-F238E27FC236}">
                <a16:creationId xmlns:a16="http://schemas.microsoft.com/office/drawing/2014/main" id="{C72E1A4A-0F1C-50C6-621E-78E53211429D}"/>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pic>
        <p:nvPicPr>
          <p:cNvPr id="26" name="Picture Placeholder 25" descr="A close-up of a bottle&#10;&#10;Description automatically generated">
            <a:extLst>
              <a:ext uri="{FF2B5EF4-FFF2-40B4-BE49-F238E27FC236}">
                <a16:creationId xmlns:a16="http://schemas.microsoft.com/office/drawing/2014/main" id="{F99F7103-C29C-6042-F33E-8EEE9BF3A03B}"/>
              </a:ext>
            </a:extLst>
          </p:cNvPr>
          <p:cNvPicPr>
            <a:picLocks noGrp="1" noChangeAspect="1"/>
          </p:cNvPicPr>
          <p:nvPr>
            <p:ph type="pic" sz="quarter" idx="13"/>
          </p:nvPr>
        </p:nvPicPr>
        <p:blipFill>
          <a:blip r:embed="rId5" cstate="screen">
            <a:extLst>
              <a:ext uri="{28A0092B-C50C-407E-A947-70E740481C1C}">
                <a14:useLocalDpi xmlns:a14="http://schemas.microsoft.com/office/drawing/2010/main"/>
              </a:ext>
            </a:extLst>
          </a:blip>
          <a:srcRect/>
          <a:stretch>
            <a:fillRect/>
          </a:stretch>
        </p:blipFill>
        <p:spPr/>
      </p:pic>
      <p:sp>
        <p:nvSpPr>
          <p:cNvPr id="11" name="TextBox 10">
            <a:extLst>
              <a:ext uri="{FF2B5EF4-FFF2-40B4-BE49-F238E27FC236}">
                <a16:creationId xmlns:a16="http://schemas.microsoft.com/office/drawing/2014/main" id="{F448876F-B69F-CBF0-5EB6-86CD4C33CB75}"/>
              </a:ext>
            </a:extLst>
          </p:cNvPr>
          <p:cNvSpPr txBox="1"/>
          <p:nvPr/>
        </p:nvSpPr>
        <p:spPr>
          <a:xfrm>
            <a:off x="1638039" y="1605674"/>
            <a:ext cx="8915919" cy="1610697"/>
          </a:xfrm>
          <a:prstGeom prst="rect">
            <a:avLst/>
          </a:prstGeom>
          <a:noFill/>
        </p:spPr>
        <p:txBody>
          <a:bodyPr wrap="square" rtlCol="0">
            <a:spAutoFit/>
          </a:bodyPr>
          <a:lstStyle/>
          <a:p>
            <a:pPr algn="ctr">
              <a:lnSpc>
                <a:spcPct val="150000"/>
              </a:lnSpc>
            </a:pPr>
            <a:r>
              <a:rPr lang="en-CA"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No package is complete without the label. At ID Images we know label requirements. We can run custom up to 8 colors as well as supply the stock labels you need. We deliver what you require to ensure your future business; on-time delivery, unmatched quality and competitive pricing. Let us provide solutions for your product identification needs.</a:t>
            </a:r>
          </a:p>
          <a:p>
            <a:pPr algn="ctr">
              <a:lnSpc>
                <a:spcPct val="150000"/>
              </a:lnSpc>
            </a:pPr>
            <a:endParaRPr lang="en-ID" sz="11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p:txBody>
      </p:sp>
      <p:sp>
        <p:nvSpPr>
          <p:cNvPr id="12" name="TextBox 11">
            <a:extLst>
              <a:ext uri="{FF2B5EF4-FFF2-40B4-BE49-F238E27FC236}">
                <a16:creationId xmlns:a16="http://schemas.microsoft.com/office/drawing/2014/main" id="{393DBE9B-721F-24C7-BF53-A64C12BB4D3A}"/>
              </a:ext>
            </a:extLst>
          </p:cNvPr>
          <p:cNvSpPr txBox="1"/>
          <p:nvPr/>
        </p:nvSpPr>
        <p:spPr>
          <a:xfrm>
            <a:off x="2124501" y="971168"/>
            <a:ext cx="7942996" cy="584775"/>
          </a:xfrm>
          <a:prstGeom prst="rect">
            <a:avLst/>
          </a:prstGeom>
          <a:noFill/>
        </p:spPr>
        <p:txBody>
          <a:bodyPr wrap="square" rtlCol="0">
            <a:spAutoFit/>
          </a:bodyPr>
          <a:lstStyle/>
          <a:p>
            <a:pPr algn="ctr"/>
            <a:r>
              <a:rPr lang="en-US" sz="3200">
                <a:latin typeface="Montserrat SemiBold" panose="00000700000000000000" pitchFamily="2" charset="0"/>
              </a:rPr>
              <a:t>Labels Make the </a:t>
            </a:r>
            <a:r>
              <a:rPr lang="en-US" sz="3200">
                <a:solidFill>
                  <a:srgbClr val="CB003D"/>
                </a:solidFill>
                <a:latin typeface="Montserrat SemiBold" panose="00000700000000000000" pitchFamily="2" charset="0"/>
              </a:rPr>
              <a:t>Total Package</a:t>
            </a:r>
          </a:p>
        </p:txBody>
      </p:sp>
      <p:pic>
        <p:nvPicPr>
          <p:cNvPr id="9" name="Picture 8">
            <a:extLst>
              <a:ext uri="{FF2B5EF4-FFF2-40B4-BE49-F238E27FC236}">
                <a16:creationId xmlns:a16="http://schemas.microsoft.com/office/drawing/2014/main" id="{411C4134-82A1-2AA1-8E22-F306060A657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1" b="-28684"/>
          <a:stretch/>
        </p:blipFill>
        <p:spPr>
          <a:xfrm>
            <a:off x="456821" y="533400"/>
            <a:ext cx="594057" cy="367352"/>
          </a:xfrm>
          <a:prstGeom prst="rect">
            <a:avLst/>
          </a:prstGeom>
        </p:spPr>
      </p:pic>
      <p:pic>
        <p:nvPicPr>
          <p:cNvPr id="3" name="Picture 2" descr="A person scanning a package&#10;&#10;Description automatically generated">
            <a:extLst>
              <a:ext uri="{FF2B5EF4-FFF2-40B4-BE49-F238E27FC236}">
                <a16:creationId xmlns:a16="http://schemas.microsoft.com/office/drawing/2014/main" id="{7B4422BB-E76B-2921-D395-6DD517C9E29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95301" y="3429000"/>
            <a:ext cx="2666999" cy="2895600"/>
          </a:xfrm>
          <a:prstGeom prst="rect">
            <a:avLst/>
          </a:prstGeom>
        </p:spPr>
      </p:pic>
      <p:pic>
        <p:nvPicPr>
          <p:cNvPr id="5" name="Picture 4" descr="A group of plastic containers with food in them&#10;&#10;Description automatically generated">
            <a:extLst>
              <a:ext uri="{FF2B5EF4-FFF2-40B4-BE49-F238E27FC236}">
                <a16:creationId xmlns:a16="http://schemas.microsoft.com/office/drawing/2014/main" id="{9F91F28C-0196-FB25-A3D1-0E944707008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029700" y="3429000"/>
            <a:ext cx="2667000" cy="2895600"/>
          </a:xfrm>
          <a:prstGeom prst="rect">
            <a:avLst/>
          </a:prstGeom>
        </p:spPr>
      </p:pic>
      <p:pic>
        <p:nvPicPr>
          <p:cNvPr id="2" name="Picture 2" descr="cc388f97-faf2-4893-93f7-c5c35e6fa128@namprd19">
            <a:extLst>
              <a:ext uri="{FF2B5EF4-FFF2-40B4-BE49-F238E27FC236}">
                <a16:creationId xmlns:a16="http://schemas.microsoft.com/office/drawing/2014/main" id="{660AC61A-519D-E819-C2E1-F10DD49B4866}"/>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9029700" y="3429000"/>
            <a:ext cx="26670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80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AB661-BEA9-4D70-0A40-FA13C4E7FF8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D1A8A4E-0E42-BBA8-91BB-9694EC105E3C}"/>
              </a:ext>
            </a:extLst>
          </p:cNvPr>
          <p:cNvSpPr/>
          <p:nvPr/>
        </p:nvSpPr>
        <p:spPr>
          <a:xfrm>
            <a:off x="0" y="0"/>
            <a:ext cx="3238500" cy="6858000"/>
          </a:xfrm>
          <a:prstGeom prst="rect">
            <a:avLst/>
          </a:prstGeom>
          <a:solidFill>
            <a:srgbClr val="CB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740B0DD-164C-0867-6412-41F0AD10C7D7}"/>
              </a:ext>
            </a:extLst>
          </p:cNvPr>
          <p:cNvSpPr txBox="1"/>
          <p:nvPr/>
        </p:nvSpPr>
        <p:spPr>
          <a:xfrm>
            <a:off x="3829406" y="862061"/>
            <a:ext cx="5196608" cy="1077218"/>
          </a:xfrm>
          <a:prstGeom prst="rect">
            <a:avLst/>
          </a:prstGeom>
          <a:noFill/>
        </p:spPr>
        <p:txBody>
          <a:bodyPr wrap="square" lIns="91440" tIns="45720" rIns="91440" bIns="45720" rtlCol="0" anchor="t">
            <a:spAutoFit/>
          </a:bodyPr>
          <a:lstStyle/>
          <a:p>
            <a:r>
              <a:rPr lang="en-US" sz="3200">
                <a:latin typeface="Montserrat SemiBold" panose="00000700000000000000" pitchFamily="2" charset="0"/>
              </a:rPr>
              <a:t>Know Your</a:t>
            </a:r>
          </a:p>
          <a:p>
            <a:r>
              <a:rPr lang="en-US" sz="3200">
                <a:solidFill>
                  <a:srgbClr val="CB003D"/>
                </a:solidFill>
                <a:latin typeface="Montserrat SemiBold"/>
              </a:rPr>
              <a:t>Customer's Application</a:t>
            </a:r>
          </a:p>
        </p:txBody>
      </p:sp>
      <p:pic>
        <p:nvPicPr>
          <p:cNvPr id="4" name="Picture 3">
            <a:extLst>
              <a:ext uri="{FF2B5EF4-FFF2-40B4-BE49-F238E27FC236}">
                <a16:creationId xmlns:a16="http://schemas.microsoft.com/office/drawing/2014/main" id="{8F64B6EB-9EB9-9506-9F7F-2EA00C5E9BE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b="-28684"/>
          <a:stretch/>
        </p:blipFill>
        <p:spPr>
          <a:xfrm>
            <a:off x="10870998" y="540567"/>
            <a:ext cx="594057" cy="367352"/>
          </a:xfrm>
          <a:prstGeom prst="rect">
            <a:avLst/>
          </a:prstGeom>
        </p:spPr>
      </p:pic>
      <p:sp>
        <p:nvSpPr>
          <p:cNvPr id="15" name="TextBox 14">
            <a:extLst>
              <a:ext uri="{FF2B5EF4-FFF2-40B4-BE49-F238E27FC236}">
                <a16:creationId xmlns:a16="http://schemas.microsoft.com/office/drawing/2014/main" id="{46A9FC14-DB9E-A0E0-5CE2-02F6D3F4E529}"/>
              </a:ext>
            </a:extLst>
          </p:cNvPr>
          <p:cNvSpPr txBox="1"/>
          <p:nvPr/>
        </p:nvSpPr>
        <p:spPr>
          <a:xfrm>
            <a:off x="3829405" y="2190299"/>
            <a:ext cx="7826886" cy="3560975"/>
          </a:xfrm>
          <a:prstGeom prst="rect">
            <a:avLst/>
          </a:prstGeom>
          <a:noFill/>
        </p:spPr>
        <p:txBody>
          <a:bodyPr wrap="square">
            <a:spAutoFit/>
          </a:bodyPr>
          <a:lstStyle/>
          <a:p>
            <a:pPr>
              <a:spcBef>
                <a:spcPct val="0"/>
              </a:spcBef>
            </a:pPr>
            <a:r>
              <a:rPr lang="en-US" altLang="en-US" sz="1400" b="1" dirty="0">
                <a:solidFill>
                  <a:srgbClr val="CB003D"/>
                </a:solidFill>
                <a:latin typeface="Roboto" panose="02000000000000000000" pitchFamily="2" charset="0"/>
                <a:ea typeface="Roboto" panose="02000000000000000000" pitchFamily="2" charset="0"/>
                <a:cs typeface="Poppins" panose="00000500000000000000" pitchFamily="2" charset="0"/>
              </a:rPr>
              <a:t>End-Use Environment </a:t>
            </a:r>
          </a:p>
          <a:p>
            <a:pPr>
              <a:spcBef>
                <a:spcPct val="0"/>
              </a:spcBef>
            </a:pPr>
            <a:endParaRPr lang="en-US" altLang="en-US" sz="1400" b="1"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a:spcBef>
                <a:spcPct val="0"/>
              </a:spcBef>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What type of </a:t>
            </a:r>
            <a:r>
              <a:rPr lang="en-US" altLang="en-US" sz="1400" b="1"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conditions</a:t>
            </a: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will the labeled product be used in?</a:t>
            </a:r>
          </a:p>
          <a:p>
            <a:pPr>
              <a:spcBef>
                <a:spcPct val="0"/>
              </a:spcBef>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marL="0" lvl="1">
              <a:lnSpc>
                <a:spcPct val="115000"/>
              </a:lnSpc>
              <a:spcBef>
                <a:spcPct val="0"/>
              </a:spcBef>
            </a:pPr>
            <a:r>
              <a:rPr lang="en-US" altLang="en-US" sz="1400" b="1" u="sng"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Environmental conditions </a:t>
            </a: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play a pivotal role in the selection of adhesives.</a:t>
            </a:r>
          </a:p>
          <a:p>
            <a:pPr marL="0" lvl="1">
              <a:spcBef>
                <a:spcPct val="0"/>
              </a:spcBef>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marL="0" lvl="1">
              <a:spcBef>
                <a:spcPct val="0"/>
              </a:spcBef>
            </a:pPr>
            <a:r>
              <a:rPr lang="en-US" altLang="en-US" sz="1400" b="1" u="sng"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Conditions to consider:</a:t>
            </a:r>
          </a:p>
          <a:p>
            <a:pPr marL="0" lvl="1">
              <a:lnSpc>
                <a:spcPct val="55000"/>
              </a:lnSpc>
              <a:spcBef>
                <a:spcPct val="0"/>
              </a:spcBef>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a:t>
            </a:r>
          </a:p>
          <a:p>
            <a:pPr marL="285750" lvl="2" indent="-285750">
              <a:lnSpc>
                <a:spcPct val="110000"/>
              </a:lnSpc>
              <a:spcBef>
                <a:spcPct val="0"/>
              </a:spcBef>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Will the surface be clean, free of dust?</a:t>
            </a:r>
          </a:p>
          <a:p>
            <a:pPr marL="285750" lvl="2" indent="-285750">
              <a:lnSpc>
                <a:spcPct val="110000"/>
              </a:lnSpc>
              <a:spcBef>
                <a:spcPct val="0"/>
              </a:spcBef>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Will the surface have oil or moisture?</a:t>
            </a:r>
          </a:p>
          <a:p>
            <a:pPr marL="285750" lvl="2" indent="-285750">
              <a:lnSpc>
                <a:spcPct val="110000"/>
              </a:lnSpc>
              <a:spcBef>
                <a:spcPct val="0"/>
              </a:spcBef>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Will the surface be rough or smooth, curved or flat?</a:t>
            </a:r>
          </a:p>
          <a:p>
            <a:pPr marL="285750" lvl="2" indent="-285750">
              <a:lnSpc>
                <a:spcPct val="110000"/>
              </a:lnSpc>
              <a:spcBef>
                <a:spcPct val="0"/>
              </a:spcBef>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Will the surface be affected by heat or cold?</a:t>
            </a:r>
          </a:p>
          <a:p>
            <a:pPr marL="0" lvl="2">
              <a:spcBef>
                <a:spcPct val="0"/>
              </a:spcBef>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marL="0" lvl="1">
              <a:spcBef>
                <a:spcPct val="0"/>
              </a:spcBef>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The presence of contamination can prevent contact of the adhesive with the substrate.</a:t>
            </a:r>
          </a:p>
          <a:p>
            <a:pPr marL="0" lvl="1">
              <a:spcBef>
                <a:spcPct val="0"/>
              </a:spcBef>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a:spcBef>
                <a:spcPct val="0"/>
              </a:spcBef>
            </a:pPr>
            <a:r>
              <a:rPr lang="en-US" altLang="en-US" sz="1400" b="1" dirty="0">
                <a:solidFill>
                  <a:srgbClr val="CB003D"/>
                </a:solidFill>
                <a:latin typeface="Roboto" panose="02000000000000000000" pitchFamily="2" charset="0"/>
                <a:ea typeface="Roboto" panose="02000000000000000000" pitchFamily="2" charset="0"/>
                <a:cs typeface="Poppins" panose="00000500000000000000" pitchFamily="2" charset="0"/>
              </a:rPr>
              <a:t>We ALWAYS </a:t>
            </a: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recommend sampling the label in your customers’ end-use environment.</a:t>
            </a:r>
          </a:p>
        </p:txBody>
      </p:sp>
    </p:spTree>
    <p:extLst>
      <p:ext uri="{BB962C8B-B14F-4D97-AF65-F5344CB8AC3E}">
        <p14:creationId xmlns:p14="http://schemas.microsoft.com/office/powerpoint/2010/main" val="4023505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9E0AE-7766-962F-CED2-C29EBE0EA16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B67F75E-251E-0E7B-C856-F18D1B5D62EA}"/>
              </a:ext>
            </a:extLst>
          </p:cNvPr>
          <p:cNvSpPr/>
          <p:nvPr/>
        </p:nvSpPr>
        <p:spPr>
          <a:xfrm>
            <a:off x="0" y="5499100"/>
            <a:ext cx="12192000" cy="1358900"/>
          </a:xfrm>
          <a:prstGeom prst="rect">
            <a:avLst/>
          </a:prstGeom>
          <a:solidFill>
            <a:srgbClr val="CB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F27EB8C-F82E-56B2-7BBB-9C780B6FF0AB}"/>
              </a:ext>
            </a:extLst>
          </p:cNvPr>
          <p:cNvSpPr txBox="1"/>
          <p:nvPr/>
        </p:nvSpPr>
        <p:spPr>
          <a:xfrm>
            <a:off x="2685908" y="963152"/>
            <a:ext cx="6820183" cy="584775"/>
          </a:xfrm>
          <a:prstGeom prst="rect">
            <a:avLst/>
          </a:prstGeom>
          <a:noFill/>
        </p:spPr>
        <p:txBody>
          <a:bodyPr wrap="square" rtlCol="0">
            <a:spAutoFit/>
          </a:bodyPr>
          <a:lstStyle/>
          <a:p>
            <a:pPr algn="ctr"/>
            <a:r>
              <a:rPr lang="en-US" sz="3200">
                <a:latin typeface="Montserrat SemiBold" panose="00000700000000000000" pitchFamily="2" charset="0"/>
              </a:rPr>
              <a:t>Thermal Transfer </a:t>
            </a:r>
            <a:r>
              <a:rPr lang="en-US" sz="3200">
                <a:solidFill>
                  <a:srgbClr val="CB003D"/>
                </a:solidFill>
                <a:latin typeface="Montserrat SemiBold" panose="00000700000000000000" pitchFamily="2" charset="0"/>
              </a:rPr>
              <a:t>Ribbons</a:t>
            </a:r>
          </a:p>
        </p:txBody>
      </p:sp>
      <p:sp>
        <p:nvSpPr>
          <p:cNvPr id="6" name="TextBox 5">
            <a:extLst>
              <a:ext uri="{FF2B5EF4-FFF2-40B4-BE49-F238E27FC236}">
                <a16:creationId xmlns:a16="http://schemas.microsoft.com/office/drawing/2014/main" id="{C433DFAC-4937-24C4-EEBA-7C5D40CD4E3C}"/>
              </a:ext>
            </a:extLst>
          </p:cNvPr>
          <p:cNvSpPr txBox="1"/>
          <p:nvPr/>
        </p:nvSpPr>
        <p:spPr>
          <a:xfrm>
            <a:off x="4521702" y="1647514"/>
            <a:ext cx="3148594" cy="369332"/>
          </a:xfrm>
          <a:prstGeom prst="rect">
            <a:avLst/>
          </a:prstGeom>
          <a:noFill/>
        </p:spPr>
        <p:txBody>
          <a:bodyPr wrap="square" rtlCol="0">
            <a:spAutoFit/>
          </a:bodyPr>
          <a:lstStyle/>
          <a:p>
            <a:pPr algn="ctr" eaLnBrk="1" hangingPunct="1">
              <a:spcBef>
                <a:spcPct val="0"/>
              </a:spcBef>
              <a:buFontTx/>
              <a:buNone/>
            </a:pPr>
            <a:r>
              <a:rPr lang="en-US" altLang="en-US" b="1">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TTR101 Training</a:t>
            </a:r>
          </a:p>
        </p:txBody>
      </p:sp>
      <p:pic>
        <p:nvPicPr>
          <p:cNvPr id="7" name="Picture 6">
            <a:extLst>
              <a:ext uri="{FF2B5EF4-FFF2-40B4-BE49-F238E27FC236}">
                <a16:creationId xmlns:a16="http://schemas.microsoft.com/office/drawing/2014/main" id="{E699EA98-C5B6-FD65-1492-43920B7C589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b="-28684"/>
          <a:stretch/>
        </p:blipFill>
        <p:spPr>
          <a:xfrm>
            <a:off x="10870998" y="540567"/>
            <a:ext cx="594057" cy="367352"/>
          </a:xfrm>
          <a:prstGeom prst="rect">
            <a:avLst/>
          </a:prstGeom>
        </p:spPr>
      </p:pic>
      <p:pic>
        <p:nvPicPr>
          <p:cNvPr id="9" name="Picture Placeholder 8" descr="A group of black plastic rolls&#10;&#10;Description automatically generated">
            <a:extLst>
              <a:ext uri="{FF2B5EF4-FFF2-40B4-BE49-F238E27FC236}">
                <a16:creationId xmlns:a16="http://schemas.microsoft.com/office/drawing/2014/main" id="{7E05BB25-22A7-3CFA-9531-882C22A55833}"/>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69906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DB909-3D25-26D2-9DFF-4D77CF18C52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6B21FF3-5CA0-CA2E-B991-72C4418565AD}"/>
              </a:ext>
            </a:extLst>
          </p:cNvPr>
          <p:cNvSpPr/>
          <p:nvPr/>
        </p:nvSpPr>
        <p:spPr>
          <a:xfrm>
            <a:off x="0" y="0"/>
            <a:ext cx="3238500" cy="6858000"/>
          </a:xfrm>
          <a:prstGeom prst="rect">
            <a:avLst/>
          </a:prstGeom>
          <a:solidFill>
            <a:srgbClr val="CB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3A0BBF4-27B7-F0F9-B20C-EFAD435E49DE}"/>
              </a:ext>
            </a:extLst>
          </p:cNvPr>
          <p:cNvSpPr txBox="1"/>
          <p:nvPr/>
        </p:nvSpPr>
        <p:spPr>
          <a:xfrm>
            <a:off x="6410369" y="1319261"/>
            <a:ext cx="4704634" cy="1077218"/>
          </a:xfrm>
          <a:prstGeom prst="rect">
            <a:avLst/>
          </a:prstGeom>
          <a:noFill/>
        </p:spPr>
        <p:txBody>
          <a:bodyPr wrap="square" rtlCol="0">
            <a:spAutoFit/>
          </a:bodyPr>
          <a:lstStyle/>
          <a:p>
            <a:r>
              <a:rPr lang="en-US" sz="3200">
                <a:latin typeface="Montserrat SemiBold" panose="00000700000000000000" pitchFamily="2" charset="0"/>
              </a:rPr>
              <a:t>What Is Thermal</a:t>
            </a:r>
          </a:p>
          <a:p>
            <a:r>
              <a:rPr lang="en-US" sz="3200">
                <a:solidFill>
                  <a:srgbClr val="CB003D"/>
                </a:solidFill>
                <a:latin typeface="Montserrat SemiBold" panose="00000700000000000000" pitchFamily="2" charset="0"/>
              </a:rPr>
              <a:t>Transfer Printing?</a:t>
            </a:r>
          </a:p>
        </p:txBody>
      </p:sp>
      <p:pic>
        <p:nvPicPr>
          <p:cNvPr id="4" name="Picture 3">
            <a:extLst>
              <a:ext uri="{FF2B5EF4-FFF2-40B4-BE49-F238E27FC236}">
                <a16:creationId xmlns:a16="http://schemas.microsoft.com/office/drawing/2014/main" id="{DD834AA6-F768-36F7-DF64-E959AED7CB2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b="-28684"/>
          <a:stretch/>
        </p:blipFill>
        <p:spPr>
          <a:xfrm>
            <a:off x="10870998" y="540567"/>
            <a:ext cx="594057" cy="367352"/>
          </a:xfrm>
          <a:prstGeom prst="rect">
            <a:avLst/>
          </a:prstGeom>
        </p:spPr>
      </p:pic>
      <p:sp>
        <p:nvSpPr>
          <p:cNvPr id="15" name="TextBox 14">
            <a:extLst>
              <a:ext uri="{FF2B5EF4-FFF2-40B4-BE49-F238E27FC236}">
                <a16:creationId xmlns:a16="http://schemas.microsoft.com/office/drawing/2014/main" id="{8FDFCDF3-8C61-F298-8228-22375F719599}"/>
              </a:ext>
            </a:extLst>
          </p:cNvPr>
          <p:cNvSpPr txBox="1"/>
          <p:nvPr/>
        </p:nvSpPr>
        <p:spPr>
          <a:xfrm>
            <a:off x="6410369" y="2807821"/>
            <a:ext cx="5054686" cy="2916439"/>
          </a:xfrm>
          <a:prstGeom prst="rect">
            <a:avLst/>
          </a:prstGeom>
          <a:noFill/>
        </p:spPr>
        <p:txBody>
          <a:bodyPr wrap="square">
            <a:spAutoFit/>
          </a:bodyPr>
          <a:lstStyle/>
          <a:p>
            <a:pPr eaLnBrk="1" hangingPunct="1">
              <a:lnSpc>
                <a:spcPct val="120000"/>
              </a:lnSpc>
              <a:spcBef>
                <a:spcPct val="0"/>
              </a:spcBef>
              <a:buClr>
                <a:schemeClr val="tx2"/>
              </a:buClr>
              <a:buFont typeface="Monotype Sorts" pitchFamily="2" charset="2"/>
              <a:buNone/>
            </a:pPr>
            <a:r>
              <a:rPr lang="en-US" altLang="en-US" sz="1600" b="1"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Thermal Transfer:</a:t>
            </a:r>
          </a:p>
          <a:p>
            <a:pPr eaLnBrk="1" hangingPunct="1">
              <a:lnSpc>
                <a:spcPct val="120000"/>
              </a:lnSpc>
              <a:spcBef>
                <a:spcPct val="0"/>
              </a:spcBef>
              <a:buClr>
                <a:schemeClr val="tx2"/>
              </a:buClr>
              <a:buFont typeface="Monotype Sorts" pitchFamily="2" charset="2"/>
              <a:buNone/>
            </a:pPr>
            <a:endParaRPr lang="en-US" altLang="en-US" sz="1000" b="1" dirty="0">
              <a:solidFill>
                <a:srgbClr val="800000"/>
              </a:solidFill>
              <a:latin typeface="Arial" panose="020B0604020202020204" pitchFamily="34" charset="0"/>
            </a:endParaRPr>
          </a:p>
          <a:p>
            <a:pPr eaLnBrk="1" hangingPunct="1">
              <a:lnSpc>
                <a:spcPct val="120000"/>
              </a:lnSpc>
              <a:spcBef>
                <a:spcPct val="0"/>
              </a:spcBef>
              <a:buClr>
                <a:schemeClr val="tx2"/>
              </a:buClr>
              <a:buFont typeface="Monotype Sorts" pitchFamily="2" charset="2"/>
              <a:buNone/>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An on-demand printing technology where there is transfer of ink from a base film to a label substrate using heat, pressure, and speed. </a:t>
            </a:r>
          </a:p>
          <a:p>
            <a:pPr eaLnBrk="1" hangingPunct="1">
              <a:lnSpc>
                <a:spcPct val="120000"/>
              </a:lnSpc>
              <a:spcBef>
                <a:spcPct val="0"/>
              </a:spcBef>
              <a:buClr>
                <a:schemeClr val="bg2"/>
              </a:buClr>
              <a:buFontTx/>
              <a:buNone/>
            </a:pPr>
            <a:endParaRPr lang="en-US" altLang="en-US" sz="1800" b="1" dirty="0">
              <a:latin typeface="Arial" panose="020B0604020202020204" pitchFamily="34" charset="0"/>
            </a:endParaRPr>
          </a:p>
          <a:p>
            <a:pPr>
              <a:lnSpc>
                <a:spcPct val="120000"/>
              </a:lnSpc>
              <a:spcBef>
                <a:spcPct val="0"/>
              </a:spcBef>
              <a:buClr>
                <a:schemeClr val="tx2"/>
              </a:buClr>
            </a:pPr>
            <a:r>
              <a:rPr lang="en-US" altLang="en-US" sz="1600" b="1"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Requirements:</a:t>
            </a:r>
          </a:p>
          <a:p>
            <a:pPr>
              <a:lnSpc>
                <a:spcPct val="120000"/>
              </a:lnSpc>
              <a:spcBef>
                <a:spcPct val="0"/>
              </a:spcBef>
              <a:buClr>
                <a:schemeClr val="tx2"/>
              </a:buClr>
            </a:pPr>
            <a:endParaRPr lang="en-US" altLang="en-US" sz="1000" b="1" dirty="0">
              <a:solidFill>
                <a:srgbClr val="FF0000"/>
              </a:solidFill>
              <a:latin typeface="Arial" panose="020B0604020202020204" pitchFamily="34" charset="0"/>
            </a:endParaRPr>
          </a:p>
          <a:p>
            <a:pPr marL="171450" indent="-171450">
              <a:lnSpc>
                <a:spcPct val="120000"/>
              </a:lnSpc>
              <a:spcBef>
                <a:spcPct val="0"/>
              </a:spcBef>
              <a:buClr>
                <a:schemeClr val="tx2"/>
              </a:buClr>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Thermal Transfer Printer</a:t>
            </a:r>
          </a:p>
          <a:p>
            <a:pPr marL="171450" indent="-171450">
              <a:lnSpc>
                <a:spcPct val="120000"/>
              </a:lnSpc>
              <a:spcBef>
                <a:spcPct val="0"/>
              </a:spcBef>
              <a:buClr>
                <a:schemeClr val="tx2"/>
              </a:buClr>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Thermal Transfer Ribbon (TTR)</a:t>
            </a:r>
          </a:p>
          <a:p>
            <a:pPr marL="171450" indent="-171450">
              <a:lnSpc>
                <a:spcPct val="120000"/>
              </a:lnSpc>
              <a:spcBef>
                <a:spcPct val="0"/>
              </a:spcBef>
              <a:buClr>
                <a:schemeClr val="tx2"/>
              </a:buClr>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Thermal Transfer Compatible Label Stock</a:t>
            </a:r>
          </a:p>
        </p:txBody>
      </p:sp>
      <p:pic>
        <p:nvPicPr>
          <p:cNvPr id="2" name="Picture 1" descr="A diagram of a printing process&#10;&#10;Description automatically generated">
            <a:extLst>
              <a:ext uri="{FF2B5EF4-FFF2-40B4-BE49-F238E27FC236}">
                <a16:creationId xmlns:a16="http://schemas.microsoft.com/office/drawing/2014/main" id="{533D9857-D621-1FB3-909B-D76A3FBAAF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799" y="1928986"/>
            <a:ext cx="5186100" cy="3301152"/>
          </a:xfrm>
          <a:prstGeom prst="rect">
            <a:avLst/>
          </a:prstGeom>
        </p:spPr>
      </p:pic>
    </p:spTree>
    <p:extLst>
      <p:ext uri="{BB962C8B-B14F-4D97-AF65-F5344CB8AC3E}">
        <p14:creationId xmlns:p14="http://schemas.microsoft.com/office/powerpoint/2010/main" val="2101853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C7445-C69F-5357-3606-806D84359EB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5450483-EA87-BFE2-0E15-BCA98792D298}"/>
              </a:ext>
            </a:extLst>
          </p:cNvPr>
          <p:cNvSpPr/>
          <p:nvPr/>
        </p:nvSpPr>
        <p:spPr>
          <a:xfrm>
            <a:off x="6658376" y="0"/>
            <a:ext cx="5533623" cy="6857999"/>
          </a:xfrm>
          <a:prstGeom prst="rect">
            <a:avLst/>
          </a:prstGeom>
          <a:solidFill>
            <a:srgbClr val="CB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E4474D2-B019-E337-BE40-9ACE2B8DEE82}"/>
              </a:ext>
            </a:extLst>
          </p:cNvPr>
          <p:cNvSpPr txBox="1"/>
          <p:nvPr/>
        </p:nvSpPr>
        <p:spPr>
          <a:xfrm>
            <a:off x="1037811" y="1261337"/>
            <a:ext cx="5109030" cy="1077218"/>
          </a:xfrm>
          <a:prstGeom prst="rect">
            <a:avLst/>
          </a:prstGeom>
          <a:noFill/>
        </p:spPr>
        <p:txBody>
          <a:bodyPr wrap="square" rtlCol="0">
            <a:spAutoFit/>
          </a:bodyPr>
          <a:lstStyle/>
          <a:p>
            <a:r>
              <a:rPr lang="en-US" sz="3200" dirty="0">
                <a:latin typeface="Montserrat SemiBold" panose="00000700000000000000" pitchFamily="2" charset="0"/>
              </a:rPr>
              <a:t>Direct Thermal </a:t>
            </a:r>
            <a:r>
              <a:rPr lang="en-US" sz="3200" dirty="0">
                <a:solidFill>
                  <a:srgbClr val="CB003D"/>
                </a:solidFill>
                <a:latin typeface="Montserrat SemiBold" panose="00000700000000000000" pitchFamily="2" charset="0"/>
              </a:rPr>
              <a:t>VS</a:t>
            </a:r>
          </a:p>
          <a:p>
            <a:r>
              <a:rPr lang="en-US" sz="3200" dirty="0">
                <a:latin typeface="Montserrat SemiBold" panose="00000700000000000000" pitchFamily="2" charset="0"/>
              </a:rPr>
              <a:t>Thermal Transfer</a:t>
            </a:r>
          </a:p>
        </p:txBody>
      </p:sp>
      <p:pic>
        <p:nvPicPr>
          <p:cNvPr id="7" name="Picture 6">
            <a:extLst>
              <a:ext uri="{FF2B5EF4-FFF2-40B4-BE49-F238E27FC236}">
                <a16:creationId xmlns:a16="http://schemas.microsoft.com/office/drawing/2014/main" id="{6A63BA64-2DA4-545D-5853-5064E7FE2CA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b="-28684"/>
          <a:stretch/>
        </p:blipFill>
        <p:spPr>
          <a:xfrm>
            <a:off x="456821" y="533400"/>
            <a:ext cx="594057" cy="367352"/>
          </a:xfrm>
          <a:prstGeom prst="rect">
            <a:avLst/>
          </a:prstGeom>
        </p:spPr>
      </p:pic>
      <p:sp>
        <p:nvSpPr>
          <p:cNvPr id="13" name="TextBox 12">
            <a:extLst>
              <a:ext uri="{FF2B5EF4-FFF2-40B4-BE49-F238E27FC236}">
                <a16:creationId xmlns:a16="http://schemas.microsoft.com/office/drawing/2014/main" id="{3273FD44-A151-0505-E8CF-8876F1B1F6FF}"/>
              </a:ext>
            </a:extLst>
          </p:cNvPr>
          <p:cNvSpPr txBox="1"/>
          <p:nvPr/>
        </p:nvSpPr>
        <p:spPr>
          <a:xfrm>
            <a:off x="1050878" y="2603411"/>
            <a:ext cx="6120580" cy="3445430"/>
          </a:xfrm>
          <a:prstGeom prst="rect">
            <a:avLst/>
          </a:prstGeom>
          <a:noFill/>
        </p:spPr>
        <p:txBody>
          <a:bodyPr wrap="square">
            <a:spAutoFit/>
          </a:bodyPr>
          <a:lstStyle/>
          <a:p>
            <a:pPr marL="285750" indent="-285750" eaLnBrk="1" hangingPunct="1">
              <a:spcBef>
                <a:spcPct val="0"/>
              </a:spcBef>
              <a:buClr>
                <a:schemeClr val="tx1"/>
              </a:buClr>
              <a:buFont typeface="Arial" panose="020B0604020202020204" pitchFamily="34" charset="0"/>
              <a:buChar char="•"/>
            </a:pPr>
            <a:r>
              <a:rPr lang="en-US" altLang="en-US" b="1"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Direct Thermal</a:t>
            </a:r>
          </a:p>
          <a:p>
            <a:pPr eaLnBrk="1" hangingPunct="1">
              <a:spcBef>
                <a:spcPct val="0"/>
              </a:spcBef>
              <a:buClr>
                <a:schemeClr val="tx1"/>
              </a:buClr>
            </a:pPr>
            <a:endParaRPr lang="en-US" altLang="en-US" sz="1100" b="1"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endParaRPr>
          </a:p>
          <a:p>
            <a:pPr marL="628650" lvl="1" indent="-171450" eaLnBrk="1" hangingPunct="1">
              <a:lnSpc>
                <a:spcPct val="115000"/>
              </a:lnSpc>
              <a:spcBef>
                <a:spcPct val="0"/>
              </a:spcBef>
              <a:buSzPct val="80000"/>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No thermal ribbon required – heat activated paper</a:t>
            </a:r>
          </a:p>
          <a:p>
            <a:pPr marL="628650" lvl="1" indent="-171450" eaLnBrk="1" hangingPunct="1">
              <a:lnSpc>
                <a:spcPct val="115000"/>
              </a:lnSpc>
              <a:spcBef>
                <a:spcPct val="0"/>
              </a:spcBef>
              <a:buSzPct val="80000"/>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Requires higher heat than TT</a:t>
            </a:r>
          </a:p>
          <a:p>
            <a:pPr marL="628650" lvl="1" indent="-171450" eaLnBrk="1" hangingPunct="1">
              <a:lnSpc>
                <a:spcPct val="115000"/>
              </a:lnSpc>
              <a:spcBef>
                <a:spcPct val="0"/>
              </a:spcBef>
              <a:buSzPct val="80000"/>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No buffer to keep label from contacting printhead</a:t>
            </a:r>
          </a:p>
          <a:p>
            <a:pPr marL="628650" lvl="1" indent="-171450" eaLnBrk="1" hangingPunct="1">
              <a:lnSpc>
                <a:spcPct val="115000"/>
              </a:lnSpc>
              <a:spcBef>
                <a:spcPct val="0"/>
              </a:spcBef>
              <a:buSzPct val="80000"/>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Printhead will burn out faster than with TT</a:t>
            </a:r>
          </a:p>
          <a:p>
            <a:pPr marL="628650" lvl="1" indent="-171450" eaLnBrk="1" hangingPunct="1">
              <a:lnSpc>
                <a:spcPct val="115000"/>
              </a:lnSpc>
              <a:spcBef>
                <a:spcPct val="0"/>
              </a:spcBef>
              <a:buSzPct val="80000"/>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Limited in scope</a:t>
            </a:r>
          </a:p>
          <a:p>
            <a:pPr marL="628650" lvl="1" indent="-171450" eaLnBrk="1" hangingPunct="1">
              <a:lnSpc>
                <a:spcPct val="115000"/>
              </a:lnSpc>
              <a:spcBef>
                <a:spcPct val="0"/>
              </a:spcBef>
              <a:buSzPct val="80000"/>
              <a:buFont typeface="Arial" panose="020B0604020202020204" pitchFamily="34" charset="0"/>
              <a:buChar char="•"/>
            </a:pPr>
            <a:endPar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endParaRPr>
          </a:p>
          <a:p>
            <a:pPr marL="285750" indent="-285750">
              <a:spcBef>
                <a:spcPct val="0"/>
              </a:spcBef>
              <a:buClr>
                <a:schemeClr val="tx1"/>
              </a:buClr>
              <a:buFont typeface="Arial" panose="020B0604020202020204" pitchFamily="34" charset="0"/>
              <a:buChar char="•"/>
            </a:pPr>
            <a:r>
              <a:rPr lang="en-US" altLang="en-US" b="1"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Thermal Transfer</a:t>
            </a:r>
          </a:p>
          <a:p>
            <a:pPr marL="285750" indent="-285750">
              <a:spcBef>
                <a:spcPct val="0"/>
              </a:spcBef>
              <a:buClr>
                <a:schemeClr val="tx1"/>
              </a:buClr>
              <a:buFont typeface="Arial" panose="020B0604020202020204" pitchFamily="34" charset="0"/>
              <a:buChar char="•"/>
            </a:pPr>
            <a:endParaRPr lang="en-US" altLang="en-US" sz="1100" b="1"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endParaRPr>
          </a:p>
          <a:p>
            <a:pPr marL="628650" lvl="1" indent="-171450">
              <a:lnSpc>
                <a:spcPct val="115000"/>
              </a:lnSpc>
              <a:spcBef>
                <a:spcPct val="0"/>
              </a:spcBef>
              <a:buSzPct val="80000"/>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Thermal ribbon protects printhead from label material</a:t>
            </a:r>
          </a:p>
          <a:p>
            <a:pPr marL="628650" lvl="1" indent="-171450">
              <a:lnSpc>
                <a:spcPct val="115000"/>
              </a:lnSpc>
              <a:spcBef>
                <a:spcPct val="0"/>
              </a:spcBef>
              <a:buSzPct val="80000"/>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Requires less heat to transfer ink from ribbon to label</a:t>
            </a:r>
          </a:p>
          <a:p>
            <a:pPr marL="628650" lvl="1" indent="-171450">
              <a:lnSpc>
                <a:spcPct val="115000"/>
              </a:lnSpc>
              <a:spcBef>
                <a:spcPct val="0"/>
              </a:spcBef>
              <a:buSzPct val="80000"/>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Printhead will last longer with TT</a:t>
            </a:r>
          </a:p>
          <a:p>
            <a:pPr marL="628650" lvl="1" indent="-171450">
              <a:lnSpc>
                <a:spcPct val="115000"/>
              </a:lnSpc>
              <a:spcBef>
                <a:spcPct val="0"/>
              </a:spcBef>
              <a:buSzPct val="80000"/>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More flexible solution – Paper, synthetics, films</a:t>
            </a:r>
          </a:p>
        </p:txBody>
      </p:sp>
      <p:pic>
        <p:nvPicPr>
          <p:cNvPr id="2" name="Picture 1" descr="A diagram of a printing process&#10;&#10;Description automatically generated">
            <a:extLst>
              <a:ext uri="{FF2B5EF4-FFF2-40B4-BE49-F238E27FC236}">
                <a16:creationId xmlns:a16="http://schemas.microsoft.com/office/drawing/2014/main" id="{C8AF557C-316F-FB1A-1556-B0FDFDA821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0248" y="573666"/>
            <a:ext cx="4323856" cy="2752301"/>
          </a:xfrm>
          <a:prstGeom prst="rect">
            <a:avLst/>
          </a:prstGeom>
        </p:spPr>
      </p:pic>
      <p:pic>
        <p:nvPicPr>
          <p:cNvPr id="11" name="Picture 10" descr="A diagram of thermal printing&#10;&#10;Description automatically generated">
            <a:extLst>
              <a:ext uri="{FF2B5EF4-FFF2-40B4-BE49-F238E27FC236}">
                <a16:creationId xmlns:a16="http://schemas.microsoft.com/office/drawing/2014/main" id="{6CC87205-AD53-5017-5CC0-BF868381FA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0247" y="3590823"/>
            <a:ext cx="4323857" cy="2752301"/>
          </a:xfrm>
          <a:prstGeom prst="rect">
            <a:avLst/>
          </a:prstGeom>
        </p:spPr>
      </p:pic>
    </p:spTree>
    <p:extLst>
      <p:ext uri="{BB962C8B-B14F-4D97-AF65-F5344CB8AC3E}">
        <p14:creationId xmlns:p14="http://schemas.microsoft.com/office/powerpoint/2010/main" val="1507948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A2952-602B-259D-A41D-AE930748E4D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FE557F9-B278-C982-E4A6-578ABA76F6F6}"/>
              </a:ext>
            </a:extLst>
          </p:cNvPr>
          <p:cNvSpPr txBox="1"/>
          <p:nvPr/>
        </p:nvSpPr>
        <p:spPr>
          <a:xfrm>
            <a:off x="1043772" y="4508089"/>
            <a:ext cx="5052228" cy="1077218"/>
          </a:xfrm>
          <a:prstGeom prst="rect">
            <a:avLst/>
          </a:prstGeom>
          <a:noFill/>
        </p:spPr>
        <p:txBody>
          <a:bodyPr wrap="square" rtlCol="0">
            <a:spAutoFit/>
          </a:bodyPr>
          <a:lstStyle/>
          <a:p>
            <a:r>
              <a:rPr lang="en-US" sz="3200">
                <a:latin typeface="Montserrat SemiBold" panose="00000700000000000000" pitchFamily="2" charset="0"/>
              </a:rPr>
              <a:t>Thermal Ribbon</a:t>
            </a:r>
          </a:p>
          <a:p>
            <a:r>
              <a:rPr lang="en-US" sz="3200">
                <a:solidFill>
                  <a:srgbClr val="CB003D"/>
                </a:solidFill>
                <a:latin typeface="Montserrat SemiBold" panose="00000700000000000000" pitchFamily="2" charset="0"/>
              </a:rPr>
              <a:t>Formulations</a:t>
            </a:r>
          </a:p>
        </p:txBody>
      </p:sp>
      <p:pic>
        <p:nvPicPr>
          <p:cNvPr id="19" name="Picture Placeholder 18" descr="Several rolls of blue film&#10;&#10;Description automatically generated">
            <a:extLst>
              <a:ext uri="{FF2B5EF4-FFF2-40B4-BE49-F238E27FC236}">
                <a16:creationId xmlns:a16="http://schemas.microsoft.com/office/drawing/2014/main" id="{FF8E2175-525D-524C-912F-123EC6E159A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86213" y="0"/>
            <a:ext cx="12192000" cy="4152900"/>
          </a:xfrm>
        </p:spPr>
      </p:pic>
      <p:sp>
        <p:nvSpPr>
          <p:cNvPr id="5" name="Rectangle 4">
            <a:extLst>
              <a:ext uri="{FF2B5EF4-FFF2-40B4-BE49-F238E27FC236}">
                <a16:creationId xmlns:a16="http://schemas.microsoft.com/office/drawing/2014/main" id="{1C2F3A52-241A-A4B6-4606-D4EDC5E259E1}"/>
              </a:ext>
            </a:extLst>
          </p:cNvPr>
          <p:cNvSpPr/>
          <p:nvPr/>
        </p:nvSpPr>
        <p:spPr>
          <a:xfrm>
            <a:off x="6182213" y="2807739"/>
            <a:ext cx="5473700" cy="3400700"/>
          </a:xfrm>
          <a:prstGeom prst="rect">
            <a:avLst/>
          </a:prstGeom>
          <a:solidFill>
            <a:srgbClr val="CB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C522DFD-0F63-5320-DB60-4F9EF7B9B961}"/>
              </a:ext>
            </a:extLst>
          </p:cNvPr>
          <p:cNvSpPr txBox="1"/>
          <p:nvPr/>
        </p:nvSpPr>
        <p:spPr>
          <a:xfrm>
            <a:off x="7017888" y="3550450"/>
            <a:ext cx="3628104" cy="1938992"/>
          </a:xfrm>
          <a:prstGeom prst="rect">
            <a:avLst/>
          </a:prstGeom>
          <a:noFill/>
        </p:spPr>
        <p:txBody>
          <a:bodyPr wrap="square">
            <a:spAutoFit/>
          </a:bodyPr>
          <a:lstStyle/>
          <a:p>
            <a:pPr marL="285750" indent="-285750" eaLnBrk="1" hangingPunct="1">
              <a:spcBef>
                <a:spcPct val="0"/>
              </a:spcBef>
              <a:buClr>
                <a:schemeClr val="bg1"/>
              </a:buClr>
              <a:buFont typeface="Arial" panose="020B0604020202020204" pitchFamily="34" charset="0"/>
              <a:buChar char="•"/>
            </a:pPr>
            <a:r>
              <a:rPr lang="en-US" altLang="en-US" sz="2400" b="1">
                <a:solidFill>
                  <a:schemeClr val="bg1"/>
                </a:solidFill>
                <a:latin typeface="Roboto" panose="02000000000000000000" pitchFamily="2" charset="0"/>
                <a:ea typeface="Roboto" panose="02000000000000000000" pitchFamily="2" charset="0"/>
                <a:cs typeface="Poppins" panose="00000500000000000000" pitchFamily="2" charset="0"/>
              </a:rPr>
              <a:t> WAX</a:t>
            </a:r>
          </a:p>
          <a:p>
            <a:pPr marL="285750" indent="-285750" eaLnBrk="1" hangingPunct="1">
              <a:spcBef>
                <a:spcPct val="0"/>
              </a:spcBef>
              <a:buClr>
                <a:schemeClr val="bg1"/>
              </a:buClr>
              <a:buFont typeface="Arial" panose="020B0604020202020204" pitchFamily="34" charset="0"/>
              <a:buChar char="•"/>
            </a:pPr>
            <a:endParaRPr lang="en-US" altLang="en-US" sz="2400" b="1">
              <a:solidFill>
                <a:schemeClr val="bg1"/>
              </a:solidFill>
              <a:latin typeface="Roboto" panose="02000000000000000000" pitchFamily="2" charset="0"/>
              <a:ea typeface="Roboto" panose="02000000000000000000" pitchFamily="2" charset="0"/>
              <a:cs typeface="Poppins" panose="00000500000000000000" pitchFamily="2" charset="0"/>
            </a:endParaRPr>
          </a:p>
          <a:p>
            <a:pPr marL="285750" indent="-285750" eaLnBrk="1" hangingPunct="1">
              <a:spcBef>
                <a:spcPct val="0"/>
              </a:spcBef>
              <a:buClr>
                <a:schemeClr val="bg1"/>
              </a:buClr>
              <a:buFont typeface="Arial" panose="020B0604020202020204" pitchFamily="34" charset="0"/>
              <a:buChar char="•"/>
            </a:pPr>
            <a:r>
              <a:rPr lang="en-US" altLang="en-US" sz="2400" b="1">
                <a:solidFill>
                  <a:schemeClr val="bg1"/>
                </a:solidFill>
                <a:latin typeface="Roboto" panose="02000000000000000000" pitchFamily="2" charset="0"/>
                <a:ea typeface="Roboto" panose="02000000000000000000" pitchFamily="2" charset="0"/>
                <a:cs typeface="Poppins" panose="00000500000000000000" pitchFamily="2" charset="0"/>
              </a:rPr>
              <a:t> WAX / RESIN</a:t>
            </a:r>
          </a:p>
          <a:p>
            <a:pPr marL="285750" indent="-285750" eaLnBrk="1" hangingPunct="1">
              <a:spcBef>
                <a:spcPct val="0"/>
              </a:spcBef>
              <a:buClr>
                <a:schemeClr val="bg1"/>
              </a:buClr>
              <a:buFont typeface="Arial" panose="020B0604020202020204" pitchFamily="34" charset="0"/>
              <a:buChar char="•"/>
            </a:pPr>
            <a:endParaRPr lang="en-US" altLang="en-US" sz="2400" b="1">
              <a:solidFill>
                <a:schemeClr val="bg1"/>
              </a:solidFill>
              <a:latin typeface="Roboto" panose="02000000000000000000" pitchFamily="2" charset="0"/>
              <a:ea typeface="Roboto" panose="02000000000000000000" pitchFamily="2" charset="0"/>
              <a:cs typeface="Poppins" panose="00000500000000000000" pitchFamily="2" charset="0"/>
            </a:endParaRPr>
          </a:p>
          <a:p>
            <a:pPr marL="285750" indent="-285750" eaLnBrk="1" hangingPunct="1">
              <a:spcBef>
                <a:spcPct val="0"/>
              </a:spcBef>
              <a:buClr>
                <a:schemeClr val="bg1"/>
              </a:buClr>
              <a:buFont typeface="Arial" panose="020B0604020202020204" pitchFamily="34" charset="0"/>
              <a:buChar char="•"/>
            </a:pPr>
            <a:r>
              <a:rPr lang="en-US" altLang="en-US" sz="2400" b="1">
                <a:solidFill>
                  <a:schemeClr val="bg1"/>
                </a:solidFill>
                <a:latin typeface="Roboto" panose="02000000000000000000" pitchFamily="2" charset="0"/>
                <a:ea typeface="Roboto" panose="02000000000000000000" pitchFamily="2" charset="0"/>
                <a:cs typeface="Poppins" panose="00000500000000000000" pitchFamily="2" charset="0"/>
              </a:rPr>
              <a:t> RESIN</a:t>
            </a:r>
          </a:p>
        </p:txBody>
      </p:sp>
    </p:spTree>
    <p:extLst>
      <p:ext uri="{BB962C8B-B14F-4D97-AF65-F5344CB8AC3E}">
        <p14:creationId xmlns:p14="http://schemas.microsoft.com/office/powerpoint/2010/main" val="1392005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EF44C-7836-3C41-E400-988F1AD75C0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ACD5C0B3-CA99-3771-02C3-7B252135A14E}"/>
              </a:ext>
            </a:extLst>
          </p:cNvPr>
          <p:cNvSpPr/>
          <p:nvPr/>
        </p:nvSpPr>
        <p:spPr>
          <a:xfrm>
            <a:off x="7547429" y="1"/>
            <a:ext cx="2888342" cy="4891314"/>
          </a:xfrm>
          <a:prstGeom prst="rect">
            <a:avLst/>
          </a:prstGeom>
          <a:solidFill>
            <a:srgbClr val="CB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72A62D5-522A-2B6C-C32F-58E8C0552330}"/>
              </a:ext>
            </a:extLst>
          </p:cNvPr>
          <p:cNvSpPr txBox="1"/>
          <p:nvPr/>
        </p:nvSpPr>
        <p:spPr>
          <a:xfrm>
            <a:off x="1962043" y="1144287"/>
            <a:ext cx="5109030" cy="584775"/>
          </a:xfrm>
          <a:prstGeom prst="rect">
            <a:avLst/>
          </a:prstGeom>
          <a:noFill/>
        </p:spPr>
        <p:txBody>
          <a:bodyPr wrap="square" rtlCol="0">
            <a:spAutoFit/>
          </a:bodyPr>
          <a:lstStyle/>
          <a:p>
            <a:r>
              <a:rPr lang="en-US" sz="3200">
                <a:latin typeface="Montserrat SemiBold" panose="00000700000000000000" pitchFamily="2" charset="0"/>
              </a:rPr>
              <a:t>Wax</a:t>
            </a:r>
            <a:endParaRPr lang="en-US" sz="3200">
              <a:solidFill>
                <a:srgbClr val="12A281"/>
              </a:solidFill>
              <a:latin typeface="Montserrat SemiBold" panose="00000700000000000000" pitchFamily="2" charset="0"/>
            </a:endParaRPr>
          </a:p>
        </p:txBody>
      </p:sp>
      <p:pic>
        <p:nvPicPr>
          <p:cNvPr id="7" name="Picture 6">
            <a:extLst>
              <a:ext uri="{FF2B5EF4-FFF2-40B4-BE49-F238E27FC236}">
                <a16:creationId xmlns:a16="http://schemas.microsoft.com/office/drawing/2014/main" id="{617D3865-573D-36F4-3EE8-A5A3FAD1BD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b="-28684"/>
          <a:stretch/>
        </p:blipFill>
        <p:spPr>
          <a:xfrm>
            <a:off x="456821" y="533400"/>
            <a:ext cx="594057" cy="367352"/>
          </a:xfrm>
          <a:prstGeom prst="rect">
            <a:avLst/>
          </a:prstGeom>
        </p:spPr>
      </p:pic>
      <p:sp>
        <p:nvSpPr>
          <p:cNvPr id="13" name="TextBox 12">
            <a:extLst>
              <a:ext uri="{FF2B5EF4-FFF2-40B4-BE49-F238E27FC236}">
                <a16:creationId xmlns:a16="http://schemas.microsoft.com/office/drawing/2014/main" id="{F23F6E0B-6D37-848E-A1BA-B094E2AA2254}"/>
              </a:ext>
            </a:extLst>
          </p:cNvPr>
          <p:cNvSpPr txBox="1"/>
          <p:nvPr/>
        </p:nvSpPr>
        <p:spPr>
          <a:xfrm>
            <a:off x="1962043" y="1888381"/>
            <a:ext cx="4301105" cy="4078039"/>
          </a:xfrm>
          <a:prstGeom prst="rect">
            <a:avLst/>
          </a:prstGeom>
          <a:noFill/>
        </p:spPr>
        <p:txBody>
          <a:bodyPr wrap="square">
            <a:spAutoFit/>
          </a:bodyPr>
          <a:lstStyle/>
          <a:p>
            <a:pPr eaLnBrk="1" hangingPunct="1">
              <a:spcBef>
                <a:spcPct val="0"/>
              </a:spcBef>
              <a:buFontTx/>
              <a:buNone/>
            </a:pPr>
            <a:r>
              <a:rPr lang="en-US" altLang="en-US" sz="1400" b="1" dirty="0">
                <a:solidFill>
                  <a:srgbClr val="CB003D"/>
                </a:solidFill>
                <a:latin typeface="Roboto" panose="02000000000000000000" pitchFamily="2" charset="0"/>
                <a:ea typeface="Roboto" panose="02000000000000000000" pitchFamily="2" charset="0"/>
                <a:cs typeface="Poppins" panose="00000500000000000000" pitchFamily="2" charset="0"/>
              </a:rPr>
              <a:t>General Specifications:</a:t>
            </a:r>
          </a:p>
          <a:p>
            <a:pPr marL="285750" indent="-285750">
              <a:spcBef>
                <a:spcPct val="0"/>
              </a:spcBef>
              <a:buClr>
                <a:schemeClr val="tx1"/>
              </a:buClr>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Will be the solution 85% of the time </a:t>
            </a:r>
          </a:p>
          <a:p>
            <a:pPr marL="285750" indent="-285750">
              <a:spcBef>
                <a:spcPct val="0"/>
              </a:spcBef>
              <a:buClr>
                <a:schemeClr val="tx1"/>
              </a:buClr>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Prints at high speeds – up to 12IPS</a:t>
            </a:r>
          </a:p>
          <a:p>
            <a:pPr marL="285750" indent="-285750">
              <a:spcBef>
                <a:spcPct val="0"/>
              </a:spcBef>
              <a:buClr>
                <a:schemeClr val="tx1"/>
              </a:buClr>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Produces dark images</a:t>
            </a:r>
          </a:p>
          <a:p>
            <a:pPr marL="285750" indent="-285750">
              <a:spcBef>
                <a:spcPct val="0"/>
              </a:spcBef>
              <a:buClr>
                <a:schemeClr val="tx1"/>
              </a:buClr>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Provides durable image</a:t>
            </a:r>
          </a:p>
          <a:p>
            <a:pPr marL="285750" indent="-285750">
              <a:spcBef>
                <a:spcPct val="0"/>
              </a:spcBef>
              <a:buClr>
                <a:schemeClr val="tx1"/>
              </a:buClr>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Ability to print on flood coated labels </a:t>
            </a:r>
          </a:p>
          <a:p>
            <a:pPr lvl="1" eaLnBrk="1" hangingPunct="1">
              <a:spcBef>
                <a:spcPct val="0"/>
              </a:spcBef>
              <a:buClr>
                <a:schemeClr val="tx1"/>
              </a:buClr>
              <a:buFont typeface="Monotype Sorts" pitchFamily="2" charset="2"/>
              <a:buNone/>
            </a:pPr>
            <a:endPar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endParaRPr>
          </a:p>
          <a:p>
            <a:pPr eaLnBrk="1" hangingPunct="1">
              <a:spcBef>
                <a:spcPct val="0"/>
              </a:spcBef>
              <a:buClr>
                <a:schemeClr val="tx1"/>
              </a:buClr>
              <a:buFontTx/>
              <a:buNone/>
            </a:pPr>
            <a:r>
              <a:rPr lang="en-US" altLang="en-US" sz="1400" b="1" dirty="0">
                <a:solidFill>
                  <a:srgbClr val="CB003D"/>
                </a:solidFill>
                <a:latin typeface="Roboto" panose="02000000000000000000" pitchFamily="2" charset="0"/>
                <a:ea typeface="Roboto" panose="02000000000000000000" pitchFamily="2" charset="0"/>
                <a:cs typeface="Poppins" panose="00000500000000000000" pitchFamily="2" charset="0"/>
              </a:rPr>
              <a:t>Typical Substrates:</a:t>
            </a:r>
          </a:p>
          <a:p>
            <a:pPr marL="285750" indent="-285750">
              <a:spcBef>
                <a:spcPct val="0"/>
              </a:spcBef>
              <a:buClr>
                <a:schemeClr val="tx1"/>
              </a:buClr>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Coated and uncoated tags</a:t>
            </a:r>
          </a:p>
          <a:p>
            <a:pPr marL="285750" indent="-285750">
              <a:spcBef>
                <a:spcPct val="0"/>
              </a:spcBef>
              <a:buClr>
                <a:schemeClr val="tx1"/>
              </a:buClr>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Papers and gloss paper</a:t>
            </a:r>
          </a:p>
          <a:p>
            <a:pPr marL="285750" indent="-285750">
              <a:spcBef>
                <a:spcPct val="0"/>
              </a:spcBef>
              <a:buClr>
                <a:schemeClr val="tx1"/>
              </a:buClr>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Polyethylene, </a:t>
            </a:r>
            <a:r>
              <a:rPr lang="en-US" altLang="en-US" sz="1400" dirty="0" err="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Kimdura</a:t>
            </a:r>
            <a:endPar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endParaRPr>
          </a:p>
          <a:p>
            <a:pPr eaLnBrk="1" hangingPunct="1">
              <a:spcBef>
                <a:spcPct val="50000"/>
              </a:spcBef>
              <a:buClr>
                <a:schemeClr val="tx1"/>
              </a:buClr>
              <a:buFont typeface="Monotype Sorts" pitchFamily="2" charset="2"/>
              <a:buNone/>
            </a:pPr>
            <a:r>
              <a:rPr lang="en-US" altLang="en-US" sz="1400" b="1" dirty="0">
                <a:solidFill>
                  <a:srgbClr val="CB003D"/>
                </a:solidFill>
                <a:latin typeface="Roboto" panose="02000000000000000000" pitchFamily="2" charset="0"/>
                <a:ea typeface="Roboto" panose="02000000000000000000" pitchFamily="2" charset="0"/>
                <a:cs typeface="Poppins" panose="00000500000000000000" pitchFamily="2" charset="0"/>
              </a:rPr>
              <a:t>Applications: </a:t>
            </a:r>
          </a:p>
          <a:p>
            <a:pPr marL="285750" indent="-285750">
              <a:spcBef>
                <a:spcPct val="0"/>
              </a:spcBef>
              <a:buClr>
                <a:schemeClr val="tx1"/>
              </a:buClr>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Corrugated and general carton labeling</a:t>
            </a:r>
          </a:p>
          <a:p>
            <a:pPr marL="285750" indent="-285750">
              <a:spcBef>
                <a:spcPct val="0"/>
              </a:spcBef>
              <a:buClr>
                <a:schemeClr val="tx1"/>
              </a:buClr>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Retail tags</a:t>
            </a:r>
          </a:p>
          <a:p>
            <a:pPr marL="285750" indent="-285750">
              <a:spcBef>
                <a:spcPct val="0"/>
              </a:spcBef>
              <a:buClr>
                <a:schemeClr val="tx1"/>
              </a:buClr>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Ingredient label and pharmacy labels</a:t>
            </a:r>
          </a:p>
          <a:p>
            <a:pPr marL="285750" indent="-285750">
              <a:spcBef>
                <a:spcPct val="0"/>
              </a:spcBef>
              <a:buClr>
                <a:schemeClr val="tx1"/>
              </a:buClr>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General ticketing</a:t>
            </a:r>
          </a:p>
          <a:p>
            <a:pPr marL="285750" indent="-285750">
              <a:spcBef>
                <a:spcPct val="0"/>
              </a:spcBef>
              <a:buClr>
                <a:schemeClr val="tx1"/>
              </a:buClr>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Apparel size marking/pricing</a:t>
            </a:r>
          </a:p>
          <a:p>
            <a:pPr marL="285750" indent="-285750">
              <a:spcBef>
                <a:spcPct val="0"/>
              </a:spcBef>
              <a:buClr>
                <a:schemeClr val="tx1"/>
              </a:buClr>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Lot tracking</a:t>
            </a:r>
            <a:endParaRPr 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endParaRPr>
          </a:p>
        </p:txBody>
      </p:sp>
      <p:pic>
        <p:nvPicPr>
          <p:cNvPr id="12" name="Picture Placeholder 11" descr="A stack of blue tape rolls&#10;&#10;Description automatically generated">
            <a:extLst>
              <a:ext uri="{FF2B5EF4-FFF2-40B4-BE49-F238E27FC236}">
                <a16:creationId xmlns:a16="http://schemas.microsoft.com/office/drawing/2014/main" id="{B3A9A060-9239-A9B3-A54E-BF75D451203D}"/>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43672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9D9EB-4FE5-24E0-321B-31128FEEE2D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76A16D9-D5BA-B6D4-DCF6-B04172643709}"/>
              </a:ext>
            </a:extLst>
          </p:cNvPr>
          <p:cNvSpPr/>
          <p:nvPr/>
        </p:nvSpPr>
        <p:spPr>
          <a:xfrm>
            <a:off x="9047597" y="2031999"/>
            <a:ext cx="3144403" cy="4826001"/>
          </a:xfrm>
          <a:prstGeom prst="rect">
            <a:avLst/>
          </a:prstGeom>
          <a:solidFill>
            <a:srgbClr val="CB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F88A669-B7EF-0BAD-17D4-FC56B7787A17}"/>
              </a:ext>
            </a:extLst>
          </p:cNvPr>
          <p:cNvSpPr txBox="1"/>
          <p:nvPr/>
        </p:nvSpPr>
        <p:spPr>
          <a:xfrm>
            <a:off x="1792225" y="1019838"/>
            <a:ext cx="2765027" cy="584775"/>
          </a:xfrm>
          <a:prstGeom prst="rect">
            <a:avLst/>
          </a:prstGeom>
          <a:noFill/>
        </p:spPr>
        <p:txBody>
          <a:bodyPr wrap="square" rtlCol="0">
            <a:spAutoFit/>
          </a:bodyPr>
          <a:lstStyle/>
          <a:p>
            <a:r>
              <a:rPr lang="en-US" sz="3200">
                <a:latin typeface="Montserrat SemiBold" panose="00000700000000000000" pitchFamily="2" charset="0"/>
              </a:rPr>
              <a:t>Wax / Resin</a:t>
            </a:r>
            <a:endParaRPr lang="en-US" sz="3200">
              <a:solidFill>
                <a:srgbClr val="12A281"/>
              </a:solidFill>
              <a:latin typeface="Montserrat SemiBold" panose="00000700000000000000" pitchFamily="2" charset="0"/>
            </a:endParaRPr>
          </a:p>
        </p:txBody>
      </p:sp>
      <p:pic>
        <p:nvPicPr>
          <p:cNvPr id="17" name="Picture 16">
            <a:extLst>
              <a:ext uri="{FF2B5EF4-FFF2-40B4-BE49-F238E27FC236}">
                <a16:creationId xmlns:a16="http://schemas.microsoft.com/office/drawing/2014/main" id="{CD910ACD-7B32-2F4A-2834-509C5F2CD15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b="-28684"/>
          <a:stretch/>
        </p:blipFill>
        <p:spPr>
          <a:xfrm>
            <a:off x="456821" y="533400"/>
            <a:ext cx="594057" cy="367352"/>
          </a:xfrm>
          <a:prstGeom prst="rect">
            <a:avLst/>
          </a:prstGeom>
        </p:spPr>
      </p:pic>
      <p:sp>
        <p:nvSpPr>
          <p:cNvPr id="19" name="TextBox 18">
            <a:extLst>
              <a:ext uri="{FF2B5EF4-FFF2-40B4-BE49-F238E27FC236}">
                <a16:creationId xmlns:a16="http://schemas.microsoft.com/office/drawing/2014/main" id="{205DCEDE-4377-2626-7DA5-DB4A341CB10F}"/>
              </a:ext>
            </a:extLst>
          </p:cNvPr>
          <p:cNvSpPr txBox="1"/>
          <p:nvPr/>
        </p:nvSpPr>
        <p:spPr>
          <a:xfrm>
            <a:off x="769047" y="1889336"/>
            <a:ext cx="5378431" cy="4185761"/>
          </a:xfrm>
          <a:prstGeom prst="rect">
            <a:avLst/>
          </a:prstGeom>
          <a:noFill/>
        </p:spPr>
        <p:txBody>
          <a:bodyPr wrap="square">
            <a:spAutoFit/>
          </a:bodyPr>
          <a:lstStyle/>
          <a:p>
            <a:pPr eaLnBrk="1" hangingPunct="1">
              <a:spcBef>
                <a:spcPct val="0"/>
              </a:spcBef>
              <a:buFontTx/>
              <a:buNone/>
            </a:pPr>
            <a:r>
              <a:rPr lang="en-US" altLang="en-US" sz="1400" b="1" dirty="0">
                <a:solidFill>
                  <a:srgbClr val="CB003D"/>
                </a:solidFill>
                <a:latin typeface="Roboto" panose="02000000000000000000" pitchFamily="2" charset="0"/>
                <a:ea typeface="Roboto" panose="02000000000000000000" pitchFamily="2" charset="0"/>
                <a:cs typeface="Poppins" panose="00000500000000000000" pitchFamily="2" charset="0"/>
              </a:rPr>
              <a:t>General Specifications:</a:t>
            </a:r>
            <a:endPar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endParaRPr>
          </a:p>
          <a:p>
            <a:pPr marL="285750" indent="-285750">
              <a:spcBef>
                <a:spcPct val="0"/>
              </a:spcBef>
              <a:buClr>
                <a:schemeClr val="tx1"/>
              </a:buClr>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Prints on a wide variety of label stocks</a:t>
            </a:r>
          </a:p>
          <a:p>
            <a:pPr marL="285750" indent="-285750">
              <a:spcBef>
                <a:spcPct val="0"/>
              </a:spcBef>
              <a:buClr>
                <a:schemeClr val="tx1"/>
              </a:buClr>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Highly scratch and smudge resistant</a:t>
            </a:r>
          </a:p>
          <a:p>
            <a:pPr marL="285750" indent="-285750">
              <a:spcBef>
                <a:spcPct val="0"/>
              </a:spcBef>
              <a:buClr>
                <a:schemeClr val="tx1"/>
              </a:buClr>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Some chemical resistance</a:t>
            </a:r>
          </a:p>
          <a:p>
            <a:pPr marL="285750" indent="-285750">
              <a:spcBef>
                <a:spcPct val="0"/>
              </a:spcBef>
              <a:buClr>
                <a:schemeClr val="tx1"/>
              </a:buClr>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Excellent print quality on uncoated tags</a:t>
            </a:r>
          </a:p>
          <a:p>
            <a:pPr marL="285750" indent="-285750">
              <a:spcBef>
                <a:spcPct val="0"/>
              </a:spcBef>
              <a:buClr>
                <a:schemeClr val="tx1"/>
              </a:buClr>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Requires more heat than when printing with a wax ribbon</a:t>
            </a:r>
          </a:p>
          <a:p>
            <a:pPr lvl="1" eaLnBrk="1" hangingPunct="1">
              <a:spcBef>
                <a:spcPct val="0"/>
              </a:spcBef>
              <a:buClr>
                <a:schemeClr val="tx1"/>
              </a:buClr>
              <a:buSzPct val="80000"/>
              <a:buFont typeface="Monotype Sorts" pitchFamily="2" charset="2"/>
              <a:buNone/>
            </a:pPr>
            <a:endPar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endParaRPr>
          </a:p>
          <a:p>
            <a:pPr eaLnBrk="1" hangingPunct="1">
              <a:spcBef>
                <a:spcPct val="0"/>
              </a:spcBef>
              <a:buClr>
                <a:schemeClr val="tx1"/>
              </a:buClr>
              <a:buFontTx/>
              <a:buNone/>
            </a:pPr>
            <a:r>
              <a:rPr lang="en-US" altLang="en-US" sz="1400" b="1" dirty="0">
                <a:solidFill>
                  <a:srgbClr val="CB003D"/>
                </a:solidFill>
                <a:latin typeface="Roboto" panose="02000000000000000000" pitchFamily="2" charset="0"/>
                <a:ea typeface="Roboto" panose="02000000000000000000" pitchFamily="2" charset="0"/>
                <a:cs typeface="Poppins" panose="00000500000000000000" pitchFamily="2" charset="0"/>
              </a:rPr>
              <a:t>Typical Substrates:</a:t>
            </a:r>
          </a:p>
          <a:p>
            <a:pPr marL="285750" indent="-285750">
              <a:spcBef>
                <a:spcPct val="0"/>
              </a:spcBef>
              <a:buClr>
                <a:schemeClr val="tx1"/>
              </a:buClr>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Coated and uncoated tags</a:t>
            </a:r>
          </a:p>
          <a:p>
            <a:pPr marL="285750" indent="-285750">
              <a:spcBef>
                <a:spcPct val="0"/>
              </a:spcBef>
              <a:buClr>
                <a:schemeClr val="tx1"/>
              </a:buClr>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Varnished label stocks</a:t>
            </a:r>
          </a:p>
          <a:p>
            <a:pPr marL="285750" indent="-285750">
              <a:spcBef>
                <a:spcPct val="0"/>
              </a:spcBef>
              <a:buClr>
                <a:schemeClr val="tx1"/>
              </a:buClr>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Polyethylene, Polypropylene, Polyolefin, Matte Polyesters</a:t>
            </a:r>
          </a:p>
          <a:p>
            <a:pPr lvl="1" eaLnBrk="1" hangingPunct="1">
              <a:spcBef>
                <a:spcPct val="0"/>
              </a:spcBef>
              <a:buClr>
                <a:schemeClr val="tx1"/>
              </a:buClr>
              <a:buFont typeface="Wingdings" pitchFamily="2" charset="2"/>
              <a:buChar char="§"/>
            </a:pPr>
            <a:endPar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endParaRPr>
          </a:p>
          <a:p>
            <a:pPr eaLnBrk="1" hangingPunct="1">
              <a:spcBef>
                <a:spcPct val="0"/>
              </a:spcBef>
              <a:buClr>
                <a:schemeClr val="tx1"/>
              </a:buClr>
              <a:buFontTx/>
              <a:buNone/>
            </a:pPr>
            <a:r>
              <a:rPr lang="en-US" altLang="en-US" sz="1400" b="1" dirty="0">
                <a:solidFill>
                  <a:srgbClr val="CB003D"/>
                </a:solidFill>
                <a:latin typeface="Roboto" panose="02000000000000000000" pitchFamily="2" charset="0"/>
                <a:ea typeface="Roboto" panose="02000000000000000000" pitchFamily="2" charset="0"/>
                <a:cs typeface="Poppins" panose="00000500000000000000" pitchFamily="2" charset="0"/>
              </a:rPr>
              <a:t>Applications:</a:t>
            </a:r>
          </a:p>
          <a:p>
            <a:pPr marL="285750" indent="-285750">
              <a:spcBef>
                <a:spcPct val="0"/>
              </a:spcBef>
              <a:buClr>
                <a:schemeClr val="tx1"/>
              </a:buClr>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Clothing labels</a:t>
            </a:r>
          </a:p>
          <a:p>
            <a:pPr marL="285750" indent="-285750">
              <a:spcBef>
                <a:spcPct val="0"/>
              </a:spcBef>
              <a:buClr>
                <a:schemeClr val="tx1"/>
              </a:buClr>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Lumber tags, wire tags, tote labeling, ski lift tags, hunting tags and horticulture tags</a:t>
            </a:r>
          </a:p>
          <a:p>
            <a:pPr marL="285750" indent="-285750">
              <a:spcBef>
                <a:spcPct val="0"/>
              </a:spcBef>
              <a:buClr>
                <a:schemeClr val="tx1"/>
              </a:buClr>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Pharmaceutical vial and pill bottle labels and medical device labeling</a:t>
            </a:r>
          </a:p>
          <a:p>
            <a:pPr marL="285750" indent="-285750">
              <a:spcBef>
                <a:spcPct val="0"/>
              </a:spcBef>
              <a:buClr>
                <a:schemeClr val="tx1"/>
              </a:buClr>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Lot and part tracking</a:t>
            </a:r>
          </a:p>
        </p:txBody>
      </p:sp>
      <p:pic>
        <p:nvPicPr>
          <p:cNvPr id="9" name="Picture Placeholder 8" descr="Several rolls of silver foil&#10;&#10;Description automatically generated">
            <a:extLst>
              <a:ext uri="{FF2B5EF4-FFF2-40B4-BE49-F238E27FC236}">
                <a16:creationId xmlns:a16="http://schemas.microsoft.com/office/drawing/2014/main" id="{C4FFC274-2DF7-1053-C2B6-5C05668F7303}"/>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304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D40B2-DD03-1C7F-342B-DF3F8FAA564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B532DA9-AA83-B504-CA07-182BC9E72843}"/>
              </a:ext>
            </a:extLst>
          </p:cNvPr>
          <p:cNvSpPr/>
          <p:nvPr/>
        </p:nvSpPr>
        <p:spPr>
          <a:xfrm>
            <a:off x="0" y="0"/>
            <a:ext cx="2740393" cy="4165600"/>
          </a:xfrm>
          <a:prstGeom prst="rect">
            <a:avLst/>
          </a:prstGeom>
          <a:solidFill>
            <a:srgbClr val="CB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3CD39A9-44CB-18AB-C1D6-B76BC0150695}"/>
              </a:ext>
            </a:extLst>
          </p:cNvPr>
          <p:cNvSpPr txBox="1"/>
          <p:nvPr/>
        </p:nvSpPr>
        <p:spPr>
          <a:xfrm>
            <a:off x="5059871" y="917575"/>
            <a:ext cx="5109030" cy="584775"/>
          </a:xfrm>
          <a:prstGeom prst="rect">
            <a:avLst/>
          </a:prstGeom>
          <a:noFill/>
        </p:spPr>
        <p:txBody>
          <a:bodyPr wrap="square" rtlCol="0">
            <a:spAutoFit/>
          </a:bodyPr>
          <a:lstStyle/>
          <a:p>
            <a:r>
              <a:rPr lang="en-US" sz="3200">
                <a:latin typeface="Montserrat SemiBold" panose="00000700000000000000" pitchFamily="2" charset="0"/>
              </a:rPr>
              <a:t>Resin</a:t>
            </a:r>
            <a:endParaRPr lang="en-US" sz="3200">
              <a:solidFill>
                <a:srgbClr val="12A281"/>
              </a:solidFill>
              <a:latin typeface="Montserrat SemiBold" panose="00000700000000000000" pitchFamily="2" charset="0"/>
            </a:endParaRPr>
          </a:p>
        </p:txBody>
      </p:sp>
      <p:pic>
        <p:nvPicPr>
          <p:cNvPr id="4" name="Picture 3">
            <a:extLst>
              <a:ext uri="{FF2B5EF4-FFF2-40B4-BE49-F238E27FC236}">
                <a16:creationId xmlns:a16="http://schemas.microsoft.com/office/drawing/2014/main" id="{E5CF7F4F-055E-4617-282E-A7040B99A92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b="-28684"/>
          <a:stretch/>
        </p:blipFill>
        <p:spPr>
          <a:xfrm>
            <a:off x="10870998" y="540567"/>
            <a:ext cx="594057" cy="367352"/>
          </a:xfrm>
          <a:prstGeom prst="rect">
            <a:avLst/>
          </a:prstGeom>
        </p:spPr>
      </p:pic>
      <p:sp>
        <p:nvSpPr>
          <p:cNvPr id="17" name="TextBox 16">
            <a:extLst>
              <a:ext uri="{FF2B5EF4-FFF2-40B4-BE49-F238E27FC236}">
                <a16:creationId xmlns:a16="http://schemas.microsoft.com/office/drawing/2014/main" id="{145D100B-7E16-9DEC-A476-31B1DFF2215D}"/>
              </a:ext>
            </a:extLst>
          </p:cNvPr>
          <p:cNvSpPr txBox="1"/>
          <p:nvPr/>
        </p:nvSpPr>
        <p:spPr>
          <a:xfrm>
            <a:off x="5059871" y="1754664"/>
            <a:ext cx="6098458" cy="4185761"/>
          </a:xfrm>
          <a:prstGeom prst="rect">
            <a:avLst/>
          </a:prstGeom>
          <a:noFill/>
        </p:spPr>
        <p:txBody>
          <a:bodyPr wrap="square">
            <a:spAutoFit/>
          </a:bodyPr>
          <a:lstStyle/>
          <a:p>
            <a:pPr eaLnBrk="1" hangingPunct="1">
              <a:spcBef>
                <a:spcPct val="0"/>
              </a:spcBef>
              <a:buFontTx/>
              <a:buNone/>
            </a:pPr>
            <a:r>
              <a:rPr lang="en-US" altLang="en-US" sz="1400" b="1" dirty="0">
                <a:solidFill>
                  <a:srgbClr val="CB003D"/>
                </a:solidFill>
                <a:latin typeface="Roboto" panose="02000000000000000000" pitchFamily="2" charset="0"/>
                <a:ea typeface="Roboto" panose="02000000000000000000" pitchFamily="2" charset="0"/>
                <a:cs typeface="Poppins" panose="00000500000000000000" pitchFamily="2" charset="0"/>
              </a:rPr>
              <a:t>General Specifications:</a:t>
            </a:r>
          </a:p>
          <a:p>
            <a:pPr marL="285750" indent="-285750">
              <a:spcBef>
                <a:spcPct val="0"/>
              </a:spcBef>
              <a:buClr>
                <a:schemeClr val="tx1"/>
              </a:buClr>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Produces excellent barcodes and variable images at higher speeds</a:t>
            </a:r>
          </a:p>
          <a:p>
            <a:pPr marL="285750" indent="-285750">
              <a:spcBef>
                <a:spcPct val="0"/>
              </a:spcBef>
              <a:buClr>
                <a:schemeClr val="tx1"/>
              </a:buClr>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Higher durability than wax or wax/resin ribbons </a:t>
            </a:r>
          </a:p>
          <a:p>
            <a:pPr marL="285750" indent="-285750">
              <a:spcBef>
                <a:spcPct val="0"/>
              </a:spcBef>
              <a:buClr>
                <a:schemeClr val="tx1"/>
              </a:buClr>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Compatible with a vast array of substrates</a:t>
            </a:r>
          </a:p>
          <a:p>
            <a:pPr marL="285750" indent="-285750">
              <a:spcBef>
                <a:spcPct val="0"/>
              </a:spcBef>
              <a:buClr>
                <a:schemeClr val="tx1"/>
              </a:buClr>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UL recognized</a:t>
            </a:r>
          </a:p>
          <a:p>
            <a:pPr marL="285750" indent="-285750">
              <a:spcBef>
                <a:spcPct val="0"/>
              </a:spcBef>
              <a:buClr>
                <a:schemeClr val="tx1"/>
              </a:buClr>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Heat resistance – typically over 300°F</a:t>
            </a:r>
          </a:p>
          <a:p>
            <a:pPr marL="285750" indent="-285750">
              <a:spcBef>
                <a:spcPct val="0"/>
              </a:spcBef>
              <a:buClr>
                <a:schemeClr val="tx1"/>
              </a:buClr>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Requires more heat than when printing with a wax or wax/resin ribbon</a:t>
            </a:r>
          </a:p>
          <a:p>
            <a:pPr lvl="1" eaLnBrk="1" hangingPunct="1">
              <a:spcBef>
                <a:spcPct val="0"/>
              </a:spcBef>
              <a:buClr>
                <a:schemeClr val="tx1"/>
              </a:buClr>
              <a:buSzPct val="80000"/>
              <a:buFont typeface="Wingdings" pitchFamily="2" charset="2"/>
              <a:buChar char="§"/>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eaLnBrk="1" hangingPunct="1">
              <a:spcBef>
                <a:spcPct val="0"/>
              </a:spcBef>
              <a:buClr>
                <a:schemeClr val="tx1"/>
              </a:buClr>
              <a:buFontTx/>
              <a:buNone/>
            </a:pPr>
            <a:r>
              <a:rPr lang="en-US" altLang="en-US" sz="1400" b="1" dirty="0">
                <a:solidFill>
                  <a:srgbClr val="CB003D"/>
                </a:solidFill>
                <a:latin typeface="Roboto" panose="02000000000000000000" pitchFamily="2" charset="0"/>
                <a:ea typeface="Roboto" panose="02000000000000000000" pitchFamily="2" charset="0"/>
                <a:cs typeface="Poppins" panose="00000500000000000000" pitchFamily="2" charset="0"/>
              </a:rPr>
              <a:t>Typical Substrates:</a:t>
            </a:r>
          </a:p>
          <a:p>
            <a:pPr marL="285750" indent="-285750">
              <a:spcBef>
                <a:spcPct val="0"/>
              </a:spcBef>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Synthetic Paper</a:t>
            </a:r>
          </a:p>
          <a:p>
            <a:pPr marL="285750" indent="-285750">
              <a:spcBef>
                <a:spcPct val="0"/>
              </a:spcBef>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PVC Cards</a:t>
            </a:r>
          </a:p>
          <a:p>
            <a:pPr marL="285750" indent="-285750">
              <a:spcBef>
                <a:spcPct val="0"/>
              </a:spcBef>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Polyester, Polyethylene, Polypropylene and Vinyl</a:t>
            </a:r>
          </a:p>
          <a:p>
            <a:pPr lvl="1" eaLnBrk="1" hangingPunct="1">
              <a:spcBef>
                <a:spcPct val="0"/>
              </a:spcBef>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eaLnBrk="1" hangingPunct="1">
              <a:spcBef>
                <a:spcPct val="0"/>
              </a:spcBef>
              <a:buClr>
                <a:schemeClr val="tx1"/>
              </a:buClr>
              <a:buFontTx/>
              <a:buNone/>
            </a:pPr>
            <a:r>
              <a:rPr lang="en-US" altLang="en-US" sz="1400" b="1" dirty="0">
                <a:solidFill>
                  <a:srgbClr val="CB003D"/>
                </a:solidFill>
                <a:latin typeface="Roboto" panose="02000000000000000000" pitchFamily="2" charset="0"/>
                <a:ea typeface="Roboto" panose="02000000000000000000" pitchFamily="2" charset="0"/>
                <a:cs typeface="Poppins" panose="00000500000000000000" pitchFamily="2" charset="0"/>
              </a:rPr>
              <a:t>Applications:</a:t>
            </a: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marL="285750" indent="-285750">
              <a:spcBef>
                <a:spcPct val="0"/>
              </a:spcBef>
              <a:buClr>
                <a:schemeClr val="tx1"/>
              </a:buClr>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Shelf labels </a:t>
            </a:r>
          </a:p>
          <a:p>
            <a:pPr marL="285750" indent="-285750">
              <a:spcBef>
                <a:spcPct val="0"/>
              </a:spcBef>
              <a:buClr>
                <a:schemeClr val="tx1"/>
              </a:buClr>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Warning labels and tamper-evident labeling</a:t>
            </a:r>
          </a:p>
          <a:p>
            <a:pPr marL="285750" indent="-285750">
              <a:spcBef>
                <a:spcPct val="0"/>
              </a:spcBef>
              <a:buClr>
                <a:schemeClr val="tx1"/>
              </a:buClr>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Drum, component and automotive labels</a:t>
            </a:r>
          </a:p>
          <a:p>
            <a:pPr marL="285750" indent="-285750">
              <a:spcBef>
                <a:spcPct val="0"/>
              </a:spcBef>
              <a:buClr>
                <a:schemeClr val="tx1"/>
              </a:buClr>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Jewelry tags</a:t>
            </a:r>
          </a:p>
          <a:p>
            <a:pPr>
              <a:spcBef>
                <a:spcPct val="0"/>
              </a:spcBef>
              <a:buClr>
                <a:schemeClr val="tx1"/>
              </a:buClr>
            </a:pPr>
            <a:endParaRPr 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p:txBody>
      </p:sp>
      <p:pic>
        <p:nvPicPr>
          <p:cNvPr id="10" name="Picture Placeholder 9" descr="Several rolls of tape&#10;&#10;Description automatically generated">
            <a:extLst>
              <a:ext uri="{FF2B5EF4-FFF2-40B4-BE49-F238E27FC236}">
                <a16:creationId xmlns:a16="http://schemas.microsoft.com/office/drawing/2014/main" id="{4DBC6209-6926-9762-FF72-112E90D071E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890588" y="917575"/>
            <a:ext cx="3700462" cy="5022850"/>
          </a:xfrm>
        </p:spPr>
      </p:pic>
    </p:spTree>
    <p:extLst>
      <p:ext uri="{BB962C8B-B14F-4D97-AF65-F5344CB8AC3E}">
        <p14:creationId xmlns:p14="http://schemas.microsoft.com/office/powerpoint/2010/main" val="4287464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4205B-9C8A-BBAE-9B08-F0A5224EF8A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428AD79-3D07-1528-D465-ABAB8D7B984C}"/>
              </a:ext>
            </a:extLst>
          </p:cNvPr>
          <p:cNvSpPr/>
          <p:nvPr/>
        </p:nvSpPr>
        <p:spPr>
          <a:xfrm>
            <a:off x="1935541" y="3019231"/>
            <a:ext cx="3695700" cy="3860800"/>
          </a:xfrm>
          <a:prstGeom prst="rect">
            <a:avLst/>
          </a:prstGeom>
          <a:solidFill>
            <a:srgbClr val="CB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20E3230-6342-2DCC-9971-3B56D53F98C9}"/>
              </a:ext>
            </a:extLst>
          </p:cNvPr>
          <p:cNvSpPr txBox="1"/>
          <p:nvPr/>
        </p:nvSpPr>
        <p:spPr>
          <a:xfrm>
            <a:off x="6447720" y="3410411"/>
            <a:ext cx="4513943" cy="2806409"/>
          </a:xfrm>
          <a:prstGeom prst="rect">
            <a:avLst/>
          </a:prstGeom>
          <a:noFill/>
        </p:spPr>
        <p:txBody>
          <a:bodyPr wrap="square" rtlCol="0">
            <a:spAutoFit/>
          </a:bodyPr>
          <a:lstStyle/>
          <a:p>
            <a:pPr eaLnBrk="1" hangingPunct="1">
              <a:lnSpc>
                <a:spcPct val="105000"/>
              </a:lnSpc>
              <a:spcBef>
                <a:spcPct val="0"/>
              </a:spcBef>
              <a:buClr>
                <a:srgbClr val="800000"/>
              </a:buClr>
            </a:pPr>
            <a:r>
              <a:rPr lang="en-US" altLang="en-US" sz="1400" b="1"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Base Film</a:t>
            </a:r>
          </a:p>
          <a:p>
            <a:pPr marL="285750" indent="-285750">
              <a:lnSpc>
                <a:spcPct val="105000"/>
              </a:lnSpc>
              <a:spcBef>
                <a:spcPct val="0"/>
              </a:spcBef>
              <a:buClr>
                <a:schemeClr val="tx1"/>
              </a:buClr>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PET - polyethylene terephthalate</a:t>
            </a:r>
          </a:p>
          <a:p>
            <a:pPr>
              <a:lnSpc>
                <a:spcPct val="105000"/>
              </a:lnSpc>
              <a:spcBef>
                <a:spcPct val="0"/>
              </a:spcBef>
              <a:buClr>
                <a:schemeClr val="tx1"/>
              </a:buClr>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eaLnBrk="1" hangingPunct="1">
              <a:lnSpc>
                <a:spcPct val="105000"/>
              </a:lnSpc>
              <a:spcBef>
                <a:spcPct val="0"/>
              </a:spcBef>
              <a:buClr>
                <a:srgbClr val="800000"/>
              </a:buClr>
            </a:pPr>
            <a:r>
              <a:rPr lang="en-US" altLang="en-US" sz="1400" b="1"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Primer</a:t>
            </a:r>
          </a:p>
          <a:p>
            <a:pPr marL="285750" indent="-285750">
              <a:lnSpc>
                <a:spcPct val="105000"/>
              </a:lnSpc>
              <a:spcBef>
                <a:spcPct val="0"/>
              </a:spcBef>
              <a:buClr>
                <a:schemeClr val="tx1"/>
              </a:buClr>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Bonds the ink to the base film</a:t>
            </a:r>
          </a:p>
          <a:p>
            <a:pPr>
              <a:lnSpc>
                <a:spcPct val="105000"/>
              </a:lnSpc>
              <a:spcBef>
                <a:spcPct val="0"/>
              </a:spcBef>
              <a:buClr>
                <a:schemeClr val="tx1"/>
              </a:buClr>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eaLnBrk="1" hangingPunct="1">
              <a:lnSpc>
                <a:spcPct val="105000"/>
              </a:lnSpc>
              <a:spcBef>
                <a:spcPct val="0"/>
              </a:spcBef>
              <a:buClr>
                <a:srgbClr val="800000"/>
              </a:buClr>
            </a:pPr>
            <a:r>
              <a:rPr lang="en-US" altLang="en-US" sz="1400" b="1" dirty="0" err="1">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Backcoat</a:t>
            </a:r>
            <a:endParaRPr lang="en-US" altLang="en-US" sz="1400" b="1"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marL="285750" indent="-285750">
              <a:lnSpc>
                <a:spcPct val="105000"/>
              </a:lnSpc>
              <a:spcBef>
                <a:spcPct val="0"/>
              </a:spcBef>
              <a:buClr>
                <a:schemeClr val="tx1"/>
              </a:buClr>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Lubricating agent which protects the print head</a:t>
            </a:r>
          </a:p>
          <a:p>
            <a:pPr>
              <a:lnSpc>
                <a:spcPct val="105000"/>
              </a:lnSpc>
              <a:spcBef>
                <a:spcPct val="0"/>
              </a:spcBef>
              <a:buClr>
                <a:schemeClr val="tx1"/>
              </a:buClr>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eaLnBrk="1" hangingPunct="1">
              <a:lnSpc>
                <a:spcPct val="105000"/>
              </a:lnSpc>
              <a:spcBef>
                <a:spcPct val="0"/>
              </a:spcBef>
              <a:buClr>
                <a:srgbClr val="800000"/>
              </a:buClr>
            </a:pPr>
            <a:r>
              <a:rPr lang="en-US" altLang="en-US" sz="1400" b="1"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Ink Layer</a:t>
            </a:r>
          </a:p>
          <a:p>
            <a:pPr marL="285750" indent="-285750">
              <a:lnSpc>
                <a:spcPct val="105000"/>
              </a:lnSpc>
              <a:spcBef>
                <a:spcPct val="0"/>
              </a:spcBef>
              <a:buClr>
                <a:schemeClr val="tx1"/>
              </a:buClr>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Creates the printed image</a:t>
            </a:r>
          </a:p>
          <a:p>
            <a:pPr algn="just">
              <a:lnSpc>
                <a:spcPct val="150000"/>
              </a:lnSpc>
            </a:pPr>
            <a:endParaRPr lang="en-ID" sz="11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p:txBody>
      </p:sp>
      <p:sp>
        <p:nvSpPr>
          <p:cNvPr id="7" name="TextBox 6">
            <a:extLst>
              <a:ext uri="{FF2B5EF4-FFF2-40B4-BE49-F238E27FC236}">
                <a16:creationId xmlns:a16="http://schemas.microsoft.com/office/drawing/2014/main" id="{C2872E8C-8DCB-0F36-C25F-FCA7AE4EA028}"/>
              </a:ext>
            </a:extLst>
          </p:cNvPr>
          <p:cNvSpPr txBox="1"/>
          <p:nvPr/>
        </p:nvSpPr>
        <p:spPr>
          <a:xfrm>
            <a:off x="6447721" y="1393145"/>
            <a:ext cx="5109030" cy="1077218"/>
          </a:xfrm>
          <a:prstGeom prst="rect">
            <a:avLst/>
          </a:prstGeom>
          <a:noFill/>
        </p:spPr>
        <p:txBody>
          <a:bodyPr wrap="square" rtlCol="0">
            <a:spAutoFit/>
          </a:bodyPr>
          <a:lstStyle/>
          <a:p>
            <a:r>
              <a:rPr lang="en-US" sz="3200" dirty="0">
                <a:latin typeface="Montserrat SemiBold" panose="00000700000000000000" pitchFamily="2" charset="0"/>
              </a:rPr>
              <a:t>Thermal Transfer</a:t>
            </a:r>
          </a:p>
          <a:p>
            <a:r>
              <a:rPr lang="en-US" sz="3200" dirty="0">
                <a:solidFill>
                  <a:srgbClr val="CB003D"/>
                </a:solidFill>
                <a:latin typeface="Montserrat SemiBold" panose="00000700000000000000" pitchFamily="2" charset="0"/>
              </a:rPr>
              <a:t>Ribbon Construction</a:t>
            </a:r>
          </a:p>
        </p:txBody>
      </p:sp>
      <p:sp>
        <p:nvSpPr>
          <p:cNvPr id="8" name="TextBox 7">
            <a:extLst>
              <a:ext uri="{FF2B5EF4-FFF2-40B4-BE49-F238E27FC236}">
                <a16:creationId xmlns:a16="http://schemas.microsoft.com/office/drawing/2014/main" id="{72DAC42B-BDBB-04D6-9F37-41E82DCD5BA1}"/>
              </a:ext>
            </a:extLst>
          </p:cNvPr>
          <p:cNvSpPr txBox="1"/>
          <p:nvPr/>
        </p:nvSpPr>
        <p:spPr>
          <a:xfrm>
            <a:off x="6447720" y="2629498"/>
            <a:ext cx="4762490" cy="523220"/>
          </a:xfrm>
          <a:prstGeom prst="rect">
            <a:avLst/>
          </a:prstGeom>
          <a:noFill/>
        </p:spPr>
        <p:txBody>
          <a:bodyPr wrap="square" rtlCol="0">
            <a:spAutoFit/>
          </a:bodyPr>
          <a:lstStyle/>
          <a:p>
            <a:pPr>
              <a:spcBef>
                <a:spcPct val="0"/>
              </a:spcBef>
              <a:buFontTx/>
              <a:buNone/>
            </a:pPr>
            <a:r>
              <a:rPr lang="en-US" alt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Structure and Imaging Components of a Thermal Transfer Ribbon</a:t>
            </a:r>
          </a:p>
        </p:txBody>
      </p:sp>
      <p:pic>
        <p:nvPicPr>
          <p:cNvPr id="4" name="Picture 3">
            <a:extLst>
              <a:ext uri="{FF2B5EF4-FFF2-40B4-BE49-F238E27FC236}">
                <a16:creationId xmlns:a16="http://schemas.microsoft.com/office/drawing/2014/main" id="{74A23017-7301-3D5D-BA30-FCA870C7426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b="-28684"/>
          <a:stretch/>
        </p:blipFill>
        <p:spPr>
          <a:xfrm>
            <a:off x="10870998" y="540567"/>
            <a:ext cx="594057" cy="367352"/>
          </a:xfrm>
          <a:prstGeom prst="rect">
            <a:avLst/>
          </a:prstGeom>
        </p:spPr>
      </p:pic>
      <p:pic>
        <p:nvPicPr>
          <p:cNvPr id="10" name="Picture 9" descr="A magnifying glass with lines and words&#10;&#10;Description automatically generated">
            <a:extLst>
              <a:ext uri="{FF2B5EF4-FFF2-40B4-BE49-F238E27FC236}">
                <a16:creationId xmlns:a16="http://schemas.microsoft.com/office/drawing/2014/main" id="{62C6F9CB-0173-D558-54E9-2C7938474D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430" y="1100408"/>
            <a:ext cx="4673600" cy="3581400"/>
          </a:xfrm>
          <a:prstGeom prst="rect">
            <a:avLst/>
          </a:prstGeom>
        </p:spPr>
      </p:pic>
    </p:spTree>
    <p:extLst>
      <p:ext uri="{BB962C8B-B14F-4D97-AF65-F5344CB8AC3E}">
        <p14:creationId xmlns:p14="http://schemas.microsoft.com/office/powerpoint/2010/main" val="4214513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B3E0C-A060-1354-2481-C2B2C176E430}"/>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873E03E2-F2B8-E5C8-B92D-E21E68615B0C}"/>
              </a:ext>
            </a:extLst>
          </p:cNvPr>
          <p:cNvSpPr/>
          <p:nvPr/>
        </p:nvSpPr>
        <p:spPr>
          <a:xfrm>
            <a:off x="8496300" y="2123768"/>
            <a:ext cx="3695700" cy="4723642"/>
          </a:xfrm>
          <a:prstGeom prst="rect">
            <a:avLst/>
          </a:prstGeom>
          <a:solidFill>
            <a:srgbClr val="CB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978054A-D691-40C4-7E8E-F0C0731CF50C}"/>
              </a:ext>
            </a:extLst>
          </p:cNvPr>
          <p:cNvSpPr txBox="1"/>
          <p:nvPr/>
        </p:nvSpPr>
        <p:spPr>
          <a:xfrm>
            <a:off x="2582876" y="540567"/>
            <a:ext cx="6820183" cy="1077218"/>
          </a:xfrm>
          <a:prstGeom prst="rect">
            <a:avLst/>
          </a:prstGeom>
          <a:noFill/>
        </p:spPr>
        <p:txBody>
          <a:bodyPr wrap="square" rtlCol="0">
            <a:spAutoFit/>
          </a:bodyPr>
          <a:lstStyle/>
          <a:p>
            <a:pPr algn="ctr"/>
            <a:r>
              <a:rPr lang="en-US" sz="3200">
                <a:latin typeface="Montserrat SemiBold" panose="00000700000000000000" pitchFamily="2" charset="0"/>
              </a:rPr>
              <a:t>Thermal Transfer</a:t>
            </a:r>
          </a:p>
          <a:p>
            <a:pPr algn="ctr"/>
            <a:r>
              <a:rPr lang="en-US" sz="3200">
                <a:solidFill>
                  <a:srgbClr val="CB003D"/>
                </a:solidFill>
                <a:latin typeface="Montserrat SemiBold" panose="00000700000000000000" pitchFamily="2" charset="0"/>
              </a:rPr>
              <a:t>Ribbon Components</a:t>
            </a:r>
          </a:p>
        </p:txBody>
      </p:sp>
      <p:pic>
        <p:nvPicPr>
          <p:cNvPr id="7" name="Picture 6">
            <a:extLst>
              <a:ext uri="{FF2B5EF4-FFF2-40B4-BE49-F238E27FC236}">
                <a16:creationId xmlns:a16="http://schemas.microsoft.com/office/drawing/2014/main" id="{FB3761D6-8E5D-33F1-E3DA-93D878079AB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b="-28684"/>
          <a:stretch/>
        </p:blipFill>
        <p:spPr>
          <a:xfrm>
            <a:off x="10870998" y="540567"/>
            <a:ext cx="594057" cy="367352"/>
          </a:xfrm>
          <a:prstGeom prst="rect">
            <a:avLst/>
          </a:prstGeom>
        </p:spPr>
      </p:pic>
      <p:pic>
        <p:nvPicPr>
          <p:cNvPr id="3" name="Picture 2" descr="A diagram of a roll of paper&#10;&#10;Description automatically generated">
            <a:extLst>
              <a:ext uri="{FF2B5EF4-FFF2-40B4-BE49-F238E27FC236}">
                <a16:creationId xmlns:a16="http://schemas.microsoft.com/office/drawing/2014/main" id="{43B2158F-5624-0FB8-4A05-925006779B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787" y="1511247"/>
            <a:ext cx="8366975" cy="5336163"/>
          </a:xfrm>
          <a:prstGeom prst="rect">
            <a:avLst/>
          </a:prstGeom>
        </p:spPr>
      </p:pic>
    </p:spTree>
    <p:extLst>
      <p:ext uri="{BB962C8B-B14F-4D97-AF65-F5344CB8AC3E}">
        <p14:creationId xmlns:p14="http://schemas.microsoft.com/office/powerpoint/2010/main" val="1180988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D8E05-793D-7644-E404-601DABC54DD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2C6CE78-CF66-9D9A-E316-1EA5871F729F}"/>
              </a:ext>
            </a:extLst>
          </p:cNvPr>
          <p:cNvSpPr/>
          <p:nvPr/>
        </p:nvSpPr>
        <p:spPr>
          <a:xfrm>
            <a:off x="0" y="0"/>
            <a:ext cx="3238500" cy="6858000"/>
          </a:xfrm>
          <a:prstGeom prst="rect">
            <a:avLst/>
          </a:prstGeom>
          <a:solidFill>
            <a:srgbClr val="CB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CF89251-5CFA-E9EB-D980-4908CFFFEF91}"/>
              </a:ext>
            </a:extLst>
          </p:cNvPr>
          <p:cNvSpPr txBox="1"/>
          <p:nvPr/>
        </p:nvSpPr>
        <p:spPr>
          <a:xfrm>
            <a:off x="6410369" y="1319261"/>
            <a:ext cx="4704634" cy="584775"/>
          </a:xfrm>
          <a:prstGeom prst="rect">
            <a:avLst/>
          </a:prstGeom>
          <a:noFill/>
        </p:spPr>
        <p:txBody>
          <a:bodyPr wrap="square" rtlCol="0">
            <a:spAutoFit/>
          </a:bodyPr>
          <a:lstStyle/>
          <a:p>
            <a:r>
              <a:rPr lang="en-US" sz="3200">
                <a:latin typeface="Montserrat SemiBold" panose="00000700000000000000" pitchFamily="2" charset="0"/>
              </a:rPr>
              <a:t>What is </a:t>
            </a:r>
            <a:r>
              <a:rPr lang="en-US" sz="3200">
                <a:solidFill>
                  <a:srgbClr val="CB003D"/>
                </a:solidFill>
                <a:latin typeface="Montserrat SemiBold" panose="00000700000000000000" pitchFamily="2" charset="0"/>
              </a:rPr>
              <a:t>a label?</a:t>
            </a:r>
          </a:p>
        </p:txBody>
      </p:sp>
      <p:pic>
        <p:nvPicPr>
          <p:cNvPr id="15" name="Picture 14">
            <a:extLst>
              <a:ext uri="{FF2B5EF4-FFF2-40B4-BE49-F238E27FC236}">
                <a16:creationId xmlns:a16="http://schemas.microsoft.com/office/drawing/2014/main" id="{1E68253C-437C-A1D9-3218-5E0112E983D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b="-28684"/>
          <a:stretch/>
        </p:blipFill>
        <p:spPr>
          <a:xfrm>
            <a:off x="10870998" y="540567"/>
            <a:ext cx="594057" cy="367352"/>
          </a:xfrm>
          <a:prstGeom prst="rect">
            <a:avLst/>
          </a:prstGeom>
        </p:spPr>
      </p:pic>
      <p:sp>
        <p:nvSpPr>
          <p:cNvPr id="19" name="TextBox 18">
            <a:extLst>
              <a:ext uri="{FF2B5EF4-FFF2-40B4-BE49-F238E27FC236}">
                <a16:creationId xmlns:a16="http://schemas.microsoft.com/office/drawing/2014/main" id="{87A50675-FACC-F40B-4CF5-B842D1155D59}"/>
              </a:ext>
            </a:extLst>
          </p:cNvPr>
          <p:cNvSpPr txBox="1"/>
          <p:nvPr/>
        </p:nvSpPr>
        <p:spPr>
          <a:xfrm>
            <a:off x="6410369" y="2130183"/>
            <a:ext cx="4757658" cy="3970318"/>
          </a:xfrm>
          <a:prstGeom prst="rect">
            <a:avLst/>
          </a:prstGeom>
          <a:noFill/>
        </p:spPr>
        <p:txBody>
          <a:bodyPr wrap="square">
            <a:spAutoFit/>
          </a:bodyPr>
          <a:lstStyle/>
          <a:p>
            <a:pPr eaLnBrk="1" hangingPunct="1">
              <a:buClr>
                <a:schemeClr val="tx1"/>
              </a:buClr>
              <a:buFont typeface="Wingdings" pitchFamily="2" charset="2"/>
              <a:buNone/>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Simply put, a label provides information about a product</a:t>
            </a:r>
          </a:p>
          <a:p>
            <a:pPr eaLnBrk="1" hangingPunct="1">
              <a:buClr>
                <a:schemeClr val="tx1"/>
              </a:buClr>
              <a:buFont typeface="Wingdings" pitchFamily="2" charset="2"/>
              <a:buNone/>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lvl="1" eaLnBrk="1" hangingPunct="1">
              <a:buFont typeface="Wingdings" pitchFamily="2" charset="2"/>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Barcode</a:t>
            </a:r>
          </a:p>
          <a:p>
            <a:pPr lvl="1" eaLnBrk="1" hangingPunct="1">
              <a:buFont typeface="Wingdings" pitchFamily="2" charset="2"/>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Address</a:t>
            </a:r>
          </a:p>
          <a:p>
            <a:pPr lvl="1" eaLnBrk="1" hangingPunct="1">
              <a:buFont typeface="Wingdings" pitchFamily="2" charset="2"/>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Ingredients</a:t>
            </a:r>
          </a:p>
          <a:p>
            <a:pPr lvl="1" eaLnBrk="1" hangingPunct="1">
              <a:buFont typeface="Wingdings" pitchFamily="2" charset="2"/>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Product Name / Marketing Information</a:t>
            </a:r>
          </a:p>
          <a:p>
            <a:pPr lvl="1" eaLnBrk="1" hangingPunct="1">
              <a:buFont typeface="Wingdings" pitchFamily="2" charset="2"/>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Other uses</a:t>
            </a:r>
          </a:p>
          <a:p>
            <a:pPr>
              <a:spcBef>
                <a:spcPct val="0"/>
              </a:spcBef>
              <a:buFontTx/>
              <a:buNone/>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a:spcBef>
                <a:spcPct val="0"/>
              </a:spcBef>
              <a:buFontTx/>
              <a:buNone/>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Labels come in many varieties for different aesthetic looks and practical purposes</a:t>
            </a:r>
          </a:p>
          <a:p>
            <a:pPr>
              <a:spcBef>
                <a:spcPct val="0"/>
              </a:spcBef>
              <a:buFontTx/>
              <a:buNone/>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a:t>
            </a:r>
          </a:p>
          <a:p>
            <a:pPr>
              <a:spcBef>
                <a:spcPct val="0"/>
              </a:spcBef>
              <a:buFontTx/>
              <a:buNone/>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The following criteria should be reviewed when determining your customers’ label needs:</a:t>
            </a:r>
          </a:p>
          <a:p>
            <a:pPr>
              <a:spcBef>
                <a:spcPct val="0"/>
              </a:spcBef>
              <a:buFontTx/>
              <a:buNone/>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lvl="1">
              <a:spcBef>
                <a:spcPct val="0"/>
              </a:spcBef>
              <a:buClr>
                <a:schemeClr val="tx1"/>
              </a:buClr>
              <a:buFont typeface="Wingdings" pitchFamily="2" charset="2"/>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Label stock materials</a:t>
            </a:r>
          </a:p>
          <a:p>
            <a:pPr lvl="1">
              <a:spcBef>
                <a:spcPct val="0"/>
              </a:spcBef>
              <a:buClr>
                <a:schemeClr val="tx1"/>
              </a:buClr>
              <a:buFont typeface="Wingdings" pitchFamily="2" charset="2"/>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The processes of label manufacturing</a:t>
            </a:r>
          </a:p>
          <a:p>
            <a:pPr lvl="1">
              <a:spcBef>
                <a:spcPct val="0"/>
              </a:spcBef>
              <a:buClr>
                <a:schemeClr val="tx1"/>
              </a:buClr>
              <a:buFont typeface="Wingdings" pitchFamily="2" charset="2"/>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How labels are applied in order to decide what meets your customers’ needs </a:t>
            </a:r>
          </a:p>
        </p:txBody>
      </p:sp>
      <p:pic>
        <p:nvPicPr>
          <p:cNvPr id="5" name="Picture 4" descr="A jar of jam next to a jar of jam&#10;&#10;Description automatically generated">
            <a:extLst>
              <a:ext uri="{FF2B5EF4-FFF2-40B4-BE49-F238E27FC236}">
                <a16:creationId xmlns:a16="http://schemas.microsoft.com/office/drawing/2014/main" id="{13D083A4-C2C7-7B97-447D-8F36CBEE26E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964470"/>
            <a:ext cx="5451895" cy="4929060"/>
          </a:xfrm>
          <a:prstGeom prst="rect">
            <a:avLst/>
          </a:prstGeom>
        </p:spPr>
      </p:pic>
    </p:spTree>
    <p:extLst>
      <p:ext uri="{BB962C8B-B14F-4D97-AF65-F5344CB8AC3E}">
        <p14:creationId xmlns:p14="http://schemas.microsoft.com/office/powerpoint/2010/main" val="26533646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6AB5D-066A-E704-DF77-0ACEF646387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12B33CB-25B2-43F2-F561-B2759A739E95}"/>
              </a:ext>
            </a:extLst>
          </p:cNvPr>
          <p:cNvSpPr/>
          <p:nvPr/>
        </p:nvSpPr>
        <p:spPr>
          <a:xfrm>
            <a:off x="7547429" y="1"/>
            <a:ext cx="2888342" cy="4891314"/>
          </a:xfrm>
          <a:prstGeom prst="rect">
            <a:avLst/>
          </a:prstGeom>
          <a:solidFill>
            <a:srgbClr val="CB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1246CB3-140E-FEFB-2448-9BFA8A22BA75}"/>
              </a:ext>
            </a:extLst>
          </p:cNvPr>
          <p:cNvSpPr txBox="1"/>
          <p:nvPr/>
        </p:nvSpPr>
        <p:spPr>
          <a:xfrm>
            <a:off x="986970" y="1659543"/>
            <a:ext cx="5109030" cy="1077218"/>
          </a:xfrm>
          <a:prstGeom prst="rect">
            <a:avLst/>
          </a:prstGeom>
          <a:noFill/>
        </p:spPr>
        <p:txBody>
          <a:bodyPr wrap="square" rtlCol="0">
            <a:spAutoFit/>
          </a:bodyPr>
          <a:lstStyle/>
          <a:p>
            <a:r>
              <a:rPr lang="en-US" sz="3200">
                <a:latin typeface="Montserrat SemiBold" panose="00000700000000000000" pitchFamily="2" charset="0"/>
              </a:rPr>
              <a:t>Thermal Printer</a:t>
            </a:r>
          </a:p>
          <a:p>
            <a:r>
              <a:rPr lang="en-US" sz="3200">
                <a:solidFill>
                  <a:srgbClr val="CB003D"/>
                </a:solidFill>
                <a:latin typeface="Montserrat SemiBold" panose="00000700000000000000" pitchFamily="2" charset="0"/>
              </a:rPr>
              <a:t>Configurations</a:t>
            </a:r>
          </a:p>
        </p:txBody>
      </p:sp>
      <p:pic>
        <p:nvPicPr>
          <p:cNvPr id="7" name="Picture 6">
            <a:extLst>
              <a:ext uri="{FF2B5EF4-FFF2-40B4-BE49-F238E27FC236}">
                <a16:creationId xmlns:a16="http://schemas.microsoft.com/office/drawing/2014/main" id="{AC0D2A21-874F-755B-5CAF-36E32AE5B1A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b="-28684"/>
          <a:stretch/>
        </p:blipFill>
        <p:spPr>
          <a:xfrm>
            <a:off x="456821" y="533400"/>
            <a:ext cx="594057" cy="367352"/>
          </a:xfrm>
          <a:prstGeom prst="rect">
            <a:avLst/>
          </a:prstGeom>
        </p:spPr>
      </p:pic>
      <p:sp>
        <p:nvSpPr>
          <p:cNvPr id="13" name="TextBox 12">
            <a:extLst>
              <a:ext uri="{FF2B5EF4-FFF2-40B4-BE49-F238E27FC236}">
                <a16:creationId xmlns:a16="http://schemas.microsoft.com/office/drawing/2014/main" id="{C2BA8062-B219-8672-3123-C66E35C76D97}"/>
              </a:ext>
            </a:extLst>
          </p:cNvPr>
          <p:cNvSpPr txBox="1"/>
          <p:nvPr/>
        </p:nvSpPr>
        <p:spPr>
          <a:xfrm>
            <a:off x="1027666" y="3100082"/>
            <a:ext cx="6120580" cy="2569037"/>
          </a:xfrm>
          <a:prstGeom prst="rect">
            <a:avLst/>
          </a:prstGeom>
          <a:noFill/>
        </p:spPr>
        <p:txBody>
          <a:bodyPr wrap="square">
            <a:spAutoFit/>
          </a:bodyPr>
          <a:lstStyle/>
          <a:p>
            <a:pPr eaLnBrk="1" hangingPunct="1">
              <a:lnSpc>
                <a:spcPct val="105000"/>
              </a:lnSpc>
              <a:spcBef>
                <a:spcPct val="0"/>
              </a:spcBef>
              <a:buClr>
                <a:schemeClr val="tx1"/>
              </a:buClr>
              <a:buFontTx/>
              <a:buNone/>
            </a:pPr>
            <a:r>
              <a:rPr lang="en-US" alt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Zebra printers </a:t>
            </a: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Ink out (most of the time)</a:t>
            </a:r>
          </a:p>
          <a:p>
            <a:pPr eaLnBrk="1" hangingPunct="1">
              <a:lnSpc>
                <a:spcPct val="105000"/>
              </a:lnSpc>
              <a:spcBef>
                <a:spcPct val="0"/>
              </a:spcBef>
              <a:buClr>
                <a:schemeClr val="tx1"/>
              </a:buClr>
              <a:buFontTx/>
              <a:buNone/>
            </a:pPr>
            <a:r>
              <a:rPr lang="en-US" alt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Sato printers </a:t>
            </a: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Ink in</a:t>
            </a:r>
          </a:p>
          <a:p>
            <a:pPr eaLnBrk="1" hangingPunct="1">
              <a:lnSpc>
                <a:spcPct val="105000"/>
              </a:lnSpc>
              <a:spcBef>
                <a:spcPct val="0"/>
              </a:spcBef>
              <a:buClr>
                <a:schemeClr val="tx1"/>
              </a:buClr>
              <a:buFontTx/>
              <a:buNone/>
            </a:pPr>
            <a:r>
              <a:rPr lang="en-US" altLang="en-US" sz="1400" b="1" err="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Datamax</a:t>
            </a:r>
            <a:r>
              <a:rPr lang="en-US" alt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printers </a:t>
            </a: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Ink out (most of the time) </a:t>
            </a:r>
          </a:p>
          <a:p>
            <a:pPr eaLnBrk="1" hangingPunct="1">
              <a:lnSpc>
                <a:spcPct val="105000"/>
              </a:lnSpc>
              <a:spcBef>
                <a:spcPct val="0"/>
              </a:spcBef>
              <a:buClr>
                <a:schemeClr val="tx1"/>
              </a:buClr>
              <a:buFontTx/>
              <a:buNone/>
            </a:pPr>
            <a:r>
              <a:rPr lang="en-US" alt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Intermec printers </a:t>
            </a: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Ink out (most of the time)</a:t>
            </a:r>
          </a:p>
          <a:p>
            <a:pPr eaLnBrk="1" hangingPunct="1">
              <a:lnSpc>
                <a:spcPct val="105000"/>
              </a:lnSpc>
              <a:spcBef>
                <a:spcPct val="0"/>
              </a:spcBef>
              <a:buClr>
                <a:schemeClr val="tx1"/>
              </a:buClr>
              <a:buFontTx/>
              <a:buNone/>
            </a:pPr>
            <a:r>
              <a:rPr lang="en-US" alt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TEC printers </a:t>
            </a: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Ink out</a:t>
            </a:r>
          </a:p>
          <a:p>
            <a:pPr eaLnBrk="1" hangingPunct="1">
              <a:lnSpc>
                <a:spcPct val="105000"/>
              </a:lnSpc>
              <a:spcBef>
                <a:spcPct val="0"/>
              </a:spcBef>
              <a:buClr>
                <a:schemeClr val="tx1"/>
              </a:buClr>
              <a:buFontTx/>
              <a:buNone/>
            </a:pPr>
            <a:r>
              <a:rPr lang="en-US" altLang="en-US" sz="1400" b="1" err="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Eltron</a:t>
            </a:r>
            <a:r>
              <a:rPr lang="en-US" alt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printers </a:t>
            </a: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Ink out</a:t>
            </a:r>
          </a:p>
          <a:p>
            <a:pPr eaLnBrk="1" hangingPunct="1">
              <a:lnSpc>
                <a:spcPct val="105000"/>
              </a:lnSpc>
              <a:spcBef>
                <a:spcPct val="0"/>
              </a:spcBef>
              <a:buClr>
                <a:schemeClr val="tx1"/>
              </a:buClr>
              <a:buFontTx/>
              <a:buNone/>
            </a:pPr>
            <a:endPar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endParaRPr>
          </a:p>
          <a:p>
            <a:pPr eaLnBrk="1" hangingPunct="1">
              <a:lnSpc>
                <a:spcPct val="105000"/>
              </a:lnSpc>
              <a:spcBef>
                <a:spcPct val="0"/>
              </a:spcBef>
              <a:buClr>
                <a:schemeClr val="tx1"/>
              </a:buClr>
              <a:buFontTx/>
              <a:buNone/>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When in doubt, provide us with the printer make/model to ensure proper ribbon match.</a:t>
            </a:r>
          </a:p>
          <a:p>
            <a:pPr eaLnBrk="1" hangingPunct="1">
              <a:lnSpc>
                <a:spcPct val="105000"/>
              </a:lnSpc>
              <a:spcBef>
                <a:spcPct val="0"/>
              </a:spcBef>
              <a:buClr>
                <a:schemeClr val="tx1"/>
              </a:buClr>
              <a:buFontTx/>
              <a:buNone/>
            </a:pPr>
            <a:endPar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endParaRPr>
          </a:p>
          <a:p>
            <a:pPr eaLnBrk="1" hangingPunct="1">
              <a:lnSpc>
                <a:spcPct val="105000"/>
              </a:lnSpc>
              <a:spcBef>
                <a:spcPct val="0"/>
              </a:spcBef>
              <a:buClr>
                <a:schemeClr val="tx1"/>
              </a:buClr>
              <a:buFontTx/>
              <a:buNone/>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Our ribbons conform to printer OEM specifications.</a:t>
            </a:r>
            <a:endParaRPr lang="en-US" altLang="en-US" sz="11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endParaRPr>
          </a:p>
        </p:txBody>
      </p:sp>
      <p:pic>
        <p:nvPicPr>
          <p:cNvPr id="16" name="Picture Placeholder 15" descr="A close-up of a label machine&#10;&#10;Description automatically generated">
            <a:extLst>
              <a:ext uri="{FF2B5EF4-FFF2-40B4-BE49-F238E27FC236}">
                <a16:creationId xmlns:a16="http://schemas.microsoft.com/office/drawing/2014/main" id="{DDEC2DD2-71D0-5403-5238-215F975FFB3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44902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0AFCC-E0FD-06DD-0291-E294B6084C1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8D6FEC4-5C94-1D09-B78D-8A8400547123}"/>
              </a:ext>
            </a:extLst>
          </p:cNvPr>
          <p:cNvSpPr/>
          <p:nvPr/>
        </p:nvSpPr>
        <p:spPr>
          <a:xfrm>
            <a:off x="0" y="0"/>
            <a:ext cx="3238500" cy="6858000"/>
          </a:xfrm>
          <a:prstGeom prst="rect">
            <a:avLst/>
          </a:prstGeom>
          <a:solidFill>
            <a:srgbClr val="CB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6749864-3B0E-CD0E-A498-C2D2F0C8E34C}"/>
              </a:ext>
            </a:extLst>
          </p:cNvPr>
          <p:cNvSpPr txBox="1"/>
          <p:nvPr/>
        </p:nvSpPr>
        <p:spPr>
          <a:xfrm>
            <a:off x="3947393" y="1068541"/>
            <a:ext cx="5196608" cy="1077218"/>
          </a:xfrm>
          <a:prstGeom prst="rect">
            <a:avLst/>
          </a:prstGeom>
          <a:noFill/>
        </p:spPr>
        <p:txBody>
          <a:bodyPr wrap="square" rtlCol="0">
            <a:spAutoFit/>
          </a:bodyPr>
          <a:lstStyle/>
          <a:p>
            <a:r>
              <a:rPr lang="en-US" sz="3200">
                <a:latin typeface="Montserrat SemiBold" panose="00000700000000000000" pitchFamily="2" charset="0"/>
              </a:rPr>
              <a:t>Ribbon / Label</a:t>
            </a:r>
          </a:p>
          <a:p>
            <a:r>
              <a:rPr lang="en-US" sz="3200">
                <a:solidFill>
                  <a:srgbClr val="CB003D"/>
                </a:solidFill>
                <a:latin typeface="Montserrat SemiBold" panose="00000700000000000000" pitchFamily="2" charset="0"/>
              </a:rPr>
              <a:t>Compatibility</a:t>
            </a:r>
          </a:p>
        </p:txBody>
      </p:sp>
      <p:pic>
        <p:nvPicPr>
          <p:cNvPr id="4" name="Picture 3">
            <a:extLst>
              <a:ext uri="{FF2B5EF4-FFF2-40B4-BE49-F238E27FC236}">
                <a16:creationId xmlns:a16="http://schemas.microsoft.com/office/drawing/2014/main" id="{045587E3-685F-F1AA-2A5E-1B09A08D5F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b="-28684"/>
          <a:stretch/>
        </p:blipFill>
        <p:spPr>
          <a:xfrm>
            <a:off x="10870998" y="540567"/>
            <a:ext cx="594057" cy="367352"/>
          </a:xfrm>
          <a:prstGeom prst="rect">
            <a:avLst/>
          </a:prstGeom>
        </p:spPr>
      </p:pic>
      <p:sp>
        <p:nvSpPr>
          <p:cNvPr id="5" name="TextBox 4">
            <a:extLst>
              <a:ext uri="{FF2B5EF4-FFF2-40B4-BE49-F238E27FC236}">
                <a16:creationId xmlns:a16="http://schemas.microsoft.com/office/drawing/2014/main" id="{2F1C8C83-A3BB-CDA3-B11D-DDA460CD7E8E}"/>
              </a:ext>
            </a:extLst>
          </p:cNvPr>
          <p:cNvSpPr txBox="1"/>
          <p:nvPr/>
        </p:nvSpPr>
        <p:spPr>
          <a:xfrm>
            <a:off x="3947394" y="2705953"/>
            <a:ext cx="1713400" cy="2893100"/>
          </a:xfrm>
          <a:prstGeom prst="rect">
            <a:avLst/>
          </a:prstGeom>
          <a:noFill/>
        </p:spPr>
        <p:txBody>
          <a:bodyPr wrap="square">
            <a:spAutoFit/>
          </a:bodyPr>
          <a:lstStyle/>
          <a:p>
            <a:pPr eaLnBrk="1" hangingPunct="1">
              <a:spcBef>
                <a:spcPct val="0"/>
              </a:spcBef>
              <a:buFontTx/>
              <a:buNone/>
            </a:pPr>
            <a:r>
              <a:rPr lang="en-US" altLang="en-US" sz="1400" b="1" dirty="0">
                <a:solidFill>
                  <a:srgbClr val="CB003D"/>
                </a:solidFill>
                <a:latin typeface="Roboto" panose="02000000000000000000" pitchFamily="2" charset="0"/>
                <a:ea typeface="Roboto" panose="02000000000000000000" pitchFamily="2" charset="0"/>
                <a:cs typeface="Poppins" panose="00000500000000000000" pitchFamily="2" charset="0"/>
              </a:rPr>
              <a:t>Ribbon: Wax</a:t>
            </a:r>
          </a:p>
          <a:p>
            <a:pPr eaLnBrk="1" hangingPunct="1">
              <a:spcBef>
                <a:spcPct val="0"/>
              </a:spcBef>
              <a:buFontTx/>
              <a:buNone/>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Label: Papers</a:t>
            </a:r>
          </a:p>
          <a:p>
            <a:pPr eaLnBrk="1" hangingPunct="1">
              <a:spcBef>
                <a:spcPct val="0"/>
              </a:spcBef>
              <a:buFontTx/>
              <a:buNone/>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eaLnBrk="1" hangingPunct="1">
              <a:spcBef>
                <a:spcPct val="0"/>
              </a:spcBef>
              <a:buFontTx/>
              <a:buNone/>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eaLnBrk="1" hangingPunct="1">
              <a:spcBef>
                <a:spcPct val="0"/>
              </a:spcBef>
              <a:buFontTx/>
              <a:buNone/>
            </a:pPr>
            <a:r>
              <a:rPr lang="en-US" altLang="en-US" sz="1400" b="1" dirty="0">
                <a:solidFill>
                  <a:srgbClr val="CB003D"/>
                </a:solidFill>
                <a:latin typeface="Roboto" panose="02000000000000000000" pitchFamily="2" charset="0"/>
                <a:ea typeface="Roboto" panose="02000000000000000000" pitchFamily="2" charset="0"/>
                <a:cs typeface="Poppins" panose="00000500000000000000" pitchFamily="2" charset="0"/>
              </a:rPr>
              <a:t>Applications:</a:t>
            </a:r>
          </a:p>
          <a:p>
            <a:pPr eaLnBrk="1" hangingPunct="1">
              <a:spcBef>
                <a:spcPct val="0"/>
              </a:spcBef>
              <a:buFontTx/>
              <a:buNone/>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eaLnBrk="1" hangingPunct="1">
              <a:spcBef>
                <a:spcPct val="0"/>
              </a:spcBef>
              <a:buFontTx/>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box labels</a:t>
            </a:r>
          </a:p>
          <a:p>
            <a:pPr eaLnBrk="1" hangingPunct="1">
              <a:spcBef>
                <a:spcPct val="0"/>
              </a:spcBef>
              <a:buFontTx/>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retail tags</a:t>
            </a:r>
          </a:p>
          <a:p>
            <a:pPr eaLnBrk="1" hangingPunct="1">
              <a:spcBef>
                <a:spcPct val="0"/>
              </a:spcBef>
              <a:buFontTx/>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ingredient labels</a:t>
            </a:r>
          </a:p>
          <a:p>
            <a:pPr eaLnBrk="1" hangingPunct="1">
              <a:spcBef>
                <a:spcPct val="0"/>
              </a:spcBef>
              <a:buFontTx/>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general ticketing</a:t>
            </a:r>
          </a:p>
          <a:p>
            <a:pPr eaLnBrk="1" hangingPunct="1">
              <a:spcBef>
                <a:spcPct val="0"/>
              </a:spcBef>
              <a:buFontTx/>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lot tracking</a:t>
            </a:r>
          </a:p>
          <a:p>
            <a:pPr eaLnBrk="1" hangingPunct="1">
              <a:spcBef>
                <a:spcPct val="0"/>
              </a:spcBef>
              <a:buFontTx/>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pharmaceutical</a:t>
            </a:r>
          </a:p>
          <a:p>
            <a:pPr eaLnBrk="1" hangingPunct="1">
              <a:spcBef>
                <a:spcPct val="0"/>
              </a:spcBef>
              <a:buFontTx/>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labels</a:t>
            </a:r>
            <a:endParaRPr 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p:txBody>
      </p:sp>
      <p:sp>
        <p:nvSpPr>
          <p:cNvPr id="8" name="TextBox 7">
            <a:extLst>
              <a:ext uri="{FF2B5EF4-FFF2-40B4-BE49-F238E27FC236}">
                <a16:creationId xmlns:a16="http://schemas.microsoft.com/office/drawing/2014/main" id="{4216E69D-892A-2E5F-C4E5-D44EC7B3262E}"/>
              </a:ext>
            </a:extLst>
          </p:cNvPr>
          <p:cNvSpPr txBox="1"/>
          <p:nvPr/>
        </p:nvSpPr>
        <p:spPr>
          <a:xfrm>
            <a:off x="6397183" y="2705953"/>
            <a:ext cx="1713400" cy="2462213"/>
          </a:xfrm>
          <a:prstGeom prst="rect">
            <a:avLst/>
          </a:prstGeom>
          <a:noFill/>
        </p:spPr>
        <p:txBody>
          <a:bodyPr wrap="square">
            <a:spAutoFit/>
          </a:bodyPr>
          <a:lstStyle/>
          <a:p>
            <a:pPr eaLnBrk="1" hangingPunct="1">
              <a:spcBef>
                <a:spcPct val="0"/>
              </a:spcBef>
              <a:buFontTx/>
              <a:buNone/>
            </a:pPr>
            <a:r>
              <a:rPr lang="en-US" altLang="en-US" sz="1400" b="1" dirty="0">
                <a:solidFill>
                  <a:srgbClr val="CB003D"/>
                </a:solidFill>
                <a:latin typeface="Roboto" panose="02000000000000000000" pitchFamily="2" charset="0"/>
                <a:ea typeface="Roboto" panose="02000000000000000000" pitchFamily="2" charset="0"/>
                <a:cs typeface="Poppins" panose="00000500000000000000" pitchFamily="2" charset="0"/>
              </a:rPr>
              <a:t>Ribbon: Wax/Resin</a:t>
            </a:r>
          </a:p>
          <a:p>
            <a:pPr eaLnBrk="1" hangingPunct="1">
              <a:spcBef>
                <a:spcPct val="0"/>
              </a:spcBef>
              <a:buFontTx/>
              <a:buNone/>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Label: Mid-range</a:t>
            </a:r>
          </a:p>
          <a:p>
            <a:pPr eaLnBrk="1" hangingPunct="1">
              <a:spcBef>
                <a:spcPct val="0"/>
              </a:spcBef>
              <a:buFontTx/>
              <a:buNone/>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Synthetics</a:t>
            </a:r>
          </a:p>
          <a:p>
            <a:pPr eaLnBrk="1" hangingPunct="1">
              <a:spcBef>
                <a:spcPct val="0"/>
              </a:spcBef>
              <a:buFontTx/>
              <a:buNone/>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eaLnBrk="1" hangingPunct="1">
              <a:spcBef>
                <a:spcPct val="0"/>
              </a:spcBef>
              <a:buFontTx/>
              <a:buNone/>
            </a:pPr>
            <a:r>
              <a:rPr lang="en-US" altLang="en-US" sz="1400" b="1" dirty="0">
                <a:solidFill>
                  <a:srgbClr val="CB003D"/>
                </a:solidFill>
                <a:latin typeface="Roboto" panose="02000000000000000000" pitchFamily="2" charset="0"/>
                <a:ea typeface="Roboto" panose="02000000000000000000" pitchFamily="2" charset="0"/>
                <a:cs typeface="Poppins" panose="00000500000000000000" pitchFamily="2" charset="0"/>
              </a:rPr>
              <a:t>Applications:</a:t>
            </a:r>
          </a:p>
          <a:p>
            <a:pPr eaLnBrk="1" hangingPunct="1">
              <a:spcBef>
                <a:spcPct val="0"/>
              </a:spcBef>
              <a:buFontTx/>
              <a:buNone/>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a:t>
            </a:r>
          </a:p>
          <a:p>
            <a:pPr eaLnBrk="1" hangingPunct="1">
              <a:spcBef>
                <a:spcPct val="0"/>
              </a:spcBef>
              <a:buFontTx/>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lumber tags</a:t>
            </a:r>
          </a:p>
          <a:p>
            <a:pPr eaLnBrk="1" hangingPunct="1">
              <a:spcBef>
                <a:spcPct val="0"/>
              </a:spcBef>
              <a:buFontTx/>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tote labels</a:t>
            </a:r>
          </a:p>
          <a:p>
            <a:pPr eaLnBrk="1" hangingPunct="1">
              <a:spcBef>
                <a:spcPct val="0"/>
              </a:spcBef>
              <a:buFontTx/>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horticulture tags</a:t>
            </a:r>
          </a:p>
          <a:p>
            <a:pPr eaLnBrk="1" hangingPunct="1">
              <a:spcBef>
                <a:spcPct val="0"/>
              </a:spcBef>
              <a:buFontTx/>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direct packaging</a:t>
            </a:r>
          </a:p>
          <a:p>
            <a:pPr eaLnBrk="1" hangingPunct="1">
              <a:spcBef>
                <a:spcPct val="0"/>
              </a:spcBef>
              <a:buFontTx/>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ID tags</a:t>
            </a:r>
            <a:endParaRPr 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p:txBody>
      </p:sp>
      <p:sp>
        <p:nvSpPr>
          <p:cNvPr id="10" name="TextBox 9">
            <a:extLst>
              <a:ext uri="{FF2B5EF4-FFF2-40B4-BE49-F238E27FC236}">
                <a16:creationId xmlns:a16="http://schemas.microsoft.com/office/drawing/2014/main" id="{09B4F582-E71E-A00C-AE57-AD4A12A156FD}"/>
              </a:ext>
            </a:extLst>
          </p:cNvPr>
          <p:cNvSpPr txBox="1"/>
          <p:nvPr/>
        </p:nvSpPr>
        <p:spPr>
          <a:xfrm>
            <a:off x="8846972" y="2705953"/>
            <a:ext cx="2439041" cy="2893100"/>
          </a:xfrm>
          <a:prstGeom prst="rect">
            <a:avLst/>
          </a:prstGeom>
          <a:noFill/>
        </p:spPr>
        <p:txBody>
          <a:bodyPr wrap="square">
            <a:spAutoFit/>
          </a:bodyPr>
          <a:lstStyle/>
          <a:p>
            <a:pPr eaLnBrk="1" hangingPunct="1">
              <a:spcBef>
                <a:spcPct val="0"/>
              </a:spcBef>
              <a:buFontTx/>
              <a:buNone/>
            </a:pPr>
            <a:r>
              <a:rPr lang="en-US" altLang="en-US" sz="1400" b="1" dirty="0">
                <a:solidFill>
                  <a:srgbClr val="CB003D"/>
                </a:solidFill>
                <a:latin typeface="Roboto" panose="02000000000000000000" pitchFamily="2" charset="0"/>
                <a:ea typeface="Roboto" panose="02000000000000000000" pitchFamily="2" charset="0"/>
                <a:cs typeface="Poppins" panose="00000500000000000000" pitchFamily="2" charset="0"/>
              </a:rPr>
              <a:t>Ribbon: Resin</a:t>
            </a:r>
          </a:p>
          <a:p>
            <a:pPr eaLnBrk="1" hangingPunct="1">
              <a:spcBef>
                <a:spcPct val="0"/>
              </a:spcBef>
              <a:buFontTx/>
              <a:buNone/>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Label:  High-end</a:t>
            </a:r>
          </a:p>
          <a:p>
            <a:pPr eaLnBrk="1" hangingPunct="1">
              <a:spcBef>
                <a:spcPct val="0"/>
              </a:spcBef>
              <a:buFontTx/>
              <a:buNone/>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Synthetics</a:t>
            </a:r>
          </a:p>
          <a:p>
            <a:pPr eaLnBrk="1" hangingPunct="1">
              <a:spcBef>
                <a:spcPct val="0"/>
              </a:spcBef>
              <a:buFontTx/>
              <a:buNone/>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eaLnBrk="1" hangingPunct="1">
              <a:spcBef>
                <a:spcPct val="0"/>
              </a:spcBef>
              <a:buFontTx/>
              <a:buNone/>
            </a:pPr>
            <a:r>
              <a:rPr lang="en-US" altLang="en-US" sz="1400" b="1" dirty="0">
                <a:solidFill>
                  <a:srgbClr val="CB003D"/>
                </a:solidFill>
                <a:latin typeface="Roboto" panose="02000000000000000000" pitchFamily="2" charset="0"/>
                <a:ea typeface="Roboto" panose="02000000000000000000" pitchFamily="2" charset="0"/>
                <a:cs typeface="Poppins" panose="00000500000000000000" pitchFamily="2" charset="0"/>
              </a:rPr>
              <a:t>Applications:</a:t>
            </a:r>
          </a:p>
          <a:p>
            <a:pPr eaLnBrk="1" hangingPunct="1">
              <a:spcBef>
                <a:spcPct val="0"/>
              </a:spcBef>
              <a:buFontTx/>
              <a:buNone/>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eaLnBrk="1" hangingPunct="1">
              <a:spcBef>
                <a:spcPct val="0"/>
              </a:spcBef>
              <a:buFontTx/>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drum labels</a:t>
            </a:r>
          </a:p>
          <a:p>
            <a:pPr eaLnBrk="1" hangingPunct="1">
              <a:spcBef>
                <a:spcPct val="0"/>
              </a:spcBef>
              <a:buFontTx/>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hazardous materials labels</a:t>
            </a:r>
          </a:p>
          <a:p>
            <a:pPr eaLnBrk="1" hangingPunct="1">
              <a:spcBef>
                <a:spcPct val="0"/>
              </a:spcBef>
              <a:buFontTx/>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jewelry tags</a:t>
            </a:r>
          </a:p>
          <a:p>
            <a:pPr eaLnBrk="1" hangingPunct="1">
              <a:spcBef>
                <a:spcPct val="0"/>
              </a:spcBef>
              <a:buFontTx/>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nameplates</a:t>
            </a:r>
          </a:p>
          <a:p>
            <a:pPr eaLnBrk="1" hangingPunct="1">
              <a:spcBef>
                <a:spcPct val="0"/>
              </a:spcBef>
              <a:buFontTx/>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sports licensing</a:t>
            </a:r>
          </a:p>
          <a:p>
            <a:pPr eaLnBrk="1" hangingPunct="1">
              <a:spcBef>
                <a:spcPct val="0"/>
              </a:spcBef>
              <a:buFontTx/>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CD spine labeling</a:t>
            </a:r>
          </a:p>
          <a:p>
            <a:pPr eaLnBrk="1" hangingPunct="1">
              <a:spcBef>
                <a:spcPct val="0"/>
              </a:spcBef>
              <a:buFontTx/>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electronic labels</a:t>
            </a:r>
            <a:endParaRPr 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p:txBody>
      </p:sp>
    </p:spTree>
    <p:extLst>
      <p:ext uri="{BB962C8B-B14F-4D97-AF65-F5344CB8AC3E}">
        <p14:creationId xmlns:p14="http://schemas.microsoft.com/office/powerpoint/2010/main" val="26201995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F25FF-D8AE-E110-1F4C-E65EEE69102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71F56DB-A27A-039F-650C-282FFA370EF3}"/>
              </a:ext>
            </a:extLst>
          </p:cNvPr>
          <p:cNvSpPr/>
          <p:nvPr/>
        </p:nvSpPr>
        <p:spPr>
          <a:xfrm>
            <a:off x="8953500" y="0"/>
            <a:ext cx="3238500" cy="6858000"/>
          </a:xfrm>
          <a:prstGeom prst="rect">
            <a:avLst/>
          </a:prstGeom>
          <a:solidFill>
            <a:srgbClr val="CB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8C803EB-417F-2F7F-E54C-7FFCB09FDF0C}"/>
              </a:ext>
            </a:extLst>
          </p:cNvPr>
          <p:cNvSpPr txBox="1"/>
          <p:nvPr/>
        </p:nvSpPr>
        <p:spPr>
          <a:xfrm>
            <a:off x="1050877" y="1378258"/>
            <a:ext cx="5851367" cy="1077218"/>
          </a:xfrm>
          <a:prstGeom prst="rect">
            <a:avLst/>
          </a:prstGeom>
          <a:noFill/>
        </p:spPr>
        <p:txBody>
          <a:bodyPr wrap="square" rtlCol="0">
            <a:spAutoFit/>
          </a:bodyPr>
          <a:lstStyle/>
          <a:p>
            <a:r>
              <a:rPr lang="en-US" sz="3200">
                <a:latin typeface="Montserrat SemiBold" panose="00000700000000000000" pitchFamily="2" charset="0"/>
              </a:rPr>
              <a:t>General Ribbon</a:t>
            </a:r>
          </a:p>
          <a:p>
            <a:r>
              <a:rPr lang="en-US" sz="3200">
                <a:solidFill>
                  <a:srgbClr val="CB003D"/>
                </a:solidFill>
                <a:latin typeface="Montserrat SemiBold" panose="00000700000000000000" pitchFamily="2" charset="0"/>
              </a:rPr>
              <a:t>Label Recommendations</a:t>
            </a:r>
          </a:p>
        </p:txBody>
      </p:sp>
      <p:sp>
        <p:nvSpPr>
          <p:cNvPr id="5" name="TextBox 4">
            <a:extLst>
              <a:ext uri="{FF2B5EF4-FFF2-40B4-BE49-F238E27FC236}">
                <a16:creationId xmlns:a16="http://schemas.microsoft.com/office/drawing/2014/main" id="{1AD5CFFA-5CA1-EE34-EAE5-4D8E716DBCAE}"/>
              </a:ext>
            </a:extLst>
          </p:cNvPr>
          <p:cNvSpPr txBox="1"/>
          <p:nvPr/>
        </p:nvSpPr>
        <p:spPr>
          <a:xfrm>
            <a:off x="1050877" y="3325387"/>
            <a:ext cx="1713400" cy="1437958"/>
          </a:xfrm>
          <a:prstGeom prst="rect">
            <a:avLst/>
          </a:prstGeom>
          <a:noFill/>
        </p:spPr>
        <p:txBody>
          <a:bodyPr wrap="square">
            <a:spAutoFit/>
          </a:bodyPr>
          <a:lstStyle/>
          <a:p>
            <a:pPr>
              <a:lnSpc>
                <a:spcPct val="105000"/>
              </a:lnSpc>
              <a:spcBef>
                <a:spcPct val="50000"/>
              </a:spcBef>
              <a:buClr>
                <a:schemeClr val="tx1"/>
              </a:buClr>
            </a:pPr>
            <a:r>
              <a:rPr lang="en-US" altLang="en-US" sz="1400" b="1">
                <a:solidFill>
                  <a:srgbClr val="CB003D"/>
                </a:solidFill>
                <a:latin typeface="Roboto" panose="02000000000000000000" pitchFamily="2" charset="0"/>
                <a:ea typeface="Roboto" panose="02000000000000000000" pitchFamily="2" charset="0"/>
                <a:cs typeface="Poppins" panose="00000500000000000000" pitchFamily="2" charset="0"/>
              </a:rPr>
              <a:t>Wax</a:t>
            </a:r>
            <a:endParaRPr lang="en-US" altLang="en-US" sz="1600" b="1" u="sng">
              <a:solidFill>
                <a:srgbClr val="FF0000"/>
              </a:solidFill>
              <a:latin typeface="Arial" panose="020B0604020202020204" pitchFamily="34" charset="0"/>
            </a:endParaRPr>
          </a:p>
          <a:p>
            <a:pPr>
              <a:lnSpc>
                <a:spcPct val="105000"/>
              </a:lnSpc>
              <a:spcBef>
                <a:spcPct val="0"/>
              </a:spcBef>
              <a:buClr>
                <a:schemeClr val="tx1"/>
              </a:buClr>
            </a:pPr>
            <a:r>
              <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Uncoated Tag</a:t>
            </a:r>
          </a:p>
          <a:p>
            <a:pPr>
              <a:lnSpc>
                <a:spcPct val="105000"/>
              </a:lnSpc>
              <a:spcBef>
                <a:spcPct val="0"/>
              </a:spcBef>
              <a:buClr>
                <a:schemeClr val="tx1"/>
              </a:buClr>
            </a:pPr>
            <a:r>
              <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Uncoated Paper</a:t>
            </a:r>
          </a:p>
          <a:p>
            <a:pPr>
              <a:lnSpc>
                <a:spcPct val="105000"/>
              </a:lnSpc>
              <a:spcBef>
                <a:spcPct val="0"/>
              </a:spcBef>
              <a:buClr>
                <a:schemeClr val="tx1"/>
              </a:buClr>
            </a:pPr>
            <a:r>
              <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Coated Tag</a:t>
            </a:r>
          </a:p>
          <a:p>
            <a:pPr>
              <a:lnSpc>
                <a:spcPct val="105000"/>
              </a:lnSpc>
              <a:spcBef>
                <a:spcPct val="0"/>
              </a:spcBef>
              <a:buClr>
                <a:schemeClr val="tx1"/>
              </a:buClr>
            </a:pPr>
            <a:r>
              <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Coated Paper</a:t>
            </a:r>
          </a:p>
          <a:p>
            <a:pPr>
              <a:lnSpc>
                <a:spcPct val="105000"/>
              </a:lnSpc>
              <a:spcBef>
                <a:spcPct val="0"/>
              </a:spcBef>
              <a:buClr>
                <a:schemeClr val="tx1"/>
              </a:buClr>
            </a:pPr>
            <a:r>
              <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Gloss Paper</a:t>
            </a:r>
            <a:endParaRPr 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p:txBody>
      </p:sp>
      <p:sp>
        <p:nvSpPr>
          <p:cNvPr id="8" name="TextBox 7">
            <a:extLst>
              <a:ext uri="{FF2B5EF4-FFF2-40B4-BE49-F238E27FC236}">
                <a16:creationId xmlns:a16="http://schemas.microsoft.com/office/drawing/2014/main" id="{FB1914BB-D044-C993-ADB7-E84B35D6EB9E}"/>
              </a:ext>
            </a:extLst>
          </p:cNvPr>
          <p:cNvSpPr txBox="1"/>
          <p:nvPr/>
        </p:nvSpPr>
        <p:spPr>
          <a:xfrm>
            <a:off x="3167534" y="3325387"/>
            <a:ext cx="1713400" cy="1437958"/>
          </a:xfrm>
          <a:prstGeom prst="rect">
            <a:avLst/>
          </a:prstGeom>
          <a:noFill/>
        </p:spPr>
        <p:txBody>
          <a:bodyPr wrap="square">
            <a:spAutoFit/>
          </a:bodyPr>
          <a:lstStyle/>
          <a:p>
            <a:pPr>
              <a:lnSpc>
                <a:spcPct val="105000"/>
              </a:lnSpc>
              <a:spcBef>
                <a:spcPct val="50000"/>
              </a:spcBef>
              <a:buClr>
                <a:schemeClr val="tx1"/>
              </a:buClr>
              <a:buFontTx/>
              <a:buNone/>
            </a:pPr>
            <a:r>
              <a:rPr lang="en-US" altLang="en-US" sz="1400" b="1">
                <a:solidFill>
                  <a:srgbClr val="CB003D"/>
                </a:solidFill>
                <a:latin typeface="Roboto" panose="02000000000000000000" pitchFamily="2" charset="0"/>
                <a:ea typeface="Roboto" panose="02000000000000000000" pitchFamily="2" charset="0"/>
                <a:cs typeface="Poppins" panose="00000500000000000000" pitchFamily="2" charset="0"/>
              </a:rPr>
              <a:t>Wax/Resin</a:t>
            </a:r>
            <a:endPar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a:lnSpc>
                <a:spcPct val="105000"/>
              </a:lnSpc>
              <a:spcBef>
                <a:spcPct val="0"/>
              </a:spcBef>
              <a:buClr>
                <a:schemeClr val="tx1"/>
              </a:buClr>
              <a:buFontTx/>
              <a:buNone/>
            </a:pPr>
            <a:r>
              <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Polyethylene</a:t>
            </a:r>
          </a:p>
          <a:p>
            <a:pPr>
              <a:lnSpc>
                <a:spcPct val="105000"/>
              </a:lnSpc>
              <a:spcBef>
                <a:spcPct val="0"/>
              </a:spcBef>
              <a:buClr>
                <a:schemeClr val="tx1"/>
              </a:buClr>
              <a:buFontTx/>
              <a:buNone/>
            </a:pPr>
            <a:r>
              <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Polypropylene</a:t>
            </a:r>
          </a:p>
          <a:p>
            <a:pPr>
              <a:lnSpc>
                <a:spcPct val="105000"/>
              </a:lnSpc>
              <a:spcBef>
                <a:spcPct val="0"/>
              </a:spcBef>
              <a:buClr>
                <a:schemeClr val="tx1"/>
              </a:buClr>
              <a:buFontTx/>
              <a:buNone/>
            </a:pPr>
            <a:r>
              <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Polyolefin</a:t>
            </a:r>
          </a:p>
          <a:p>
            <a:pPr>
              <a:lnSpc>
                <a:spcPct val="105000"/>
              </a:lnSpc>
              <a:spcBef>
                <a:spcPct val="0"/>
              </a:spcBef>
              <a:buClr>
                <a:schemeClr val="tx1"/>
              </a:buClr>
              <a:buFontTx/>
              <a:buNone/>
            </a:pPr>
            <a:r>
              <a:rPr lang="en-US" altLang="en-US" sz="1400" err="1">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Kimdura</a:t>
            </a:r>
            <a:r>
              <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a:t>
            </a:r>
          </a:p>
          <a:p>
            <a:pPr>
              <a:lnSpc>
                <a:spcPct val="105000"/>
              </a:lnSpc>
              <a:spcBef>
                <a:spcPct val="0"/>
              </a:spcBef>
              <a:buClr>
                <a:schemeClr val="tx1"/>
              </a:buClr>
              <a:buFontTx/>
              <a:buNone/>
            </a:pPr>
            <a:r>
              <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Tyvek ®</a:t>
            </a:r>
          </a:p>
        </p:txBody>
      </p:sp>
      <p:sp>
        <p:nvSpPr>
          <p:cNvPr id="10" name="TextBox 9">
            <a:extLst>
              <a:ext uri="{FF2B5EF4-FFF2-40B4-BE49-F238E27FC236}">
                <a16:creationId xmlns:a16="http://schemas.microsoft.com/office/drawing/2014/main" id="{86D2F5ED-5044-34C2-C45C-8DDDE465E8FB}"/>
              </a:ext>
            </a:extLst>
          </p:cNvPr>
          <p:cNvSpPr txBox="1"/>
          <p:nvPr/>
        </p:nvSpPr>
        <p:spPr>
          <a:xfrm>
            <a:off x="5284190" y="3325387"/>
            <a:ext cx="2439041" cy="2182136"/>
          </a:xfrm>
          <a:prstGeom prst="rect">
            <a:avLst/>
          </a:prstGeom>
          <a:noFill/>
        </p:spPr>
        <p:txBody>
          <a:bodyPr wrap="square">
            <a:spAutoFit/>
          </a:bodyPr>
          <a:lstStyle/>
          <a:p>
            <a:pPr eaLnBrk="1" hangingPunct="1">
              <a:lnSpc>
                <a:spcPct val="105000"/>
              </a:lnSpc>
              <a:spcBef>
                <a:spcPct val="50000"/>
              </a:spcBef>
              <a:buClr>
                <a:schemeClr val="tx1"/>
              </a:buClr>
              <a:buFont typeface="Monotype Sorts" pitchFamily="2" charset="2"/>
              <a:buNone/>
            </a:pPr>
            <a:r>
              <a:rPr lang="en-US" altLang="en-US" sz="1400" b="1">
                <a:solidFill>
                  <a:srgbClr val="CB003D"/>
                </a:solidFill>
                <a:latin typeface="Roboto" panose="02000000000000000000" pitchFamily="2" charset="0"/>
                <a:ea typeface="Roboto" panose="02000000000000000000" pitchFamily="2" charset="0"/>
                <a:cs typeface="Poppins" panose="00000500000000000000" pitchFamily="2" charset="0"/>
              </a:rPr>
              <a:t>Resins</a:t>
            </a:r>
          </a:p>
          <a:p>
            <a:pPr>
              <a:lnSpc>
                <a:spcPct val="105000"/>
              </a:lnSpc>
              <a:spcBef>
                <a:spcPct val="0"/>
              </a:spcBef>
              <a:buClr>
                <a:schemeClr val="tx1"/>
              </a:buClr>
            </a:pPr>
            <a:r>
              <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Gloss Polyester</a:t>
            </a:r>
          </a:p>
          <a:p>
            <a:pPr>
              <a:lnSpc>
                <a:spcPct val="105000"/>
              </a:lnSpc>
              <a:spcBef>
                <a:spcPct val="0"/>
              </a:spcBef>
              <a:buClr>
                <a:schemeClr val="tx1"/>
              </a:buClr>
            </a:pPr>
            <a:r>
              <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Matte Polyester</a:t>
            </a:r>
          </a:p>
          <a:p>
            <a:pPr>
              <a:lnSpc>
                <a:spcPct val="105000"/>
              </a:lnSpc>
              <a:spcBef>
                <a:spcPct val="0"/>
              </a:spcBef>
              <a:buClr>
                <a:schemeClr val="tx1"/>
              </a:buClr>
            </a:pPr>
            <a:r>
              <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Top Coated Polyester</a:t>
            </a:r>
          </a:p>
          <a:p>
            <a:pPr>
              <a:lnSpc>
                <a:spcPct val="105000"/>
              </a:lnSpc>
              <a:spcBef>
                <a:spcPct val="0"/>
              </a:spcBef>
              <a:buClr>
                <a:schemeClr val="tx1"/>
              </a:buClr>
            </a:pPr>
            <a:r>
              <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Polystyrene</a:t>
            </a:r>
          </a:p>
          <a:p>
            <a:pPr>
              <a:lnSpc>
                <a:spcPct val="105000"/>
              </a:lnSpc>
              <a:spcBef>
                <a:spcPct val="0"/>
              </a:spcBef>
              <a:buClr>
                <a:schemeClr val="tx1"/>
              </a:buClr>
            </a:pPr>
            <a:r>
              <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Vinyl</a:t>
            </a:r>
          </a:p>
          <a:p>
            <a:pPr>
              <a:lnSpc>
                <a:spcPct val="105000"/>
              </a:lnSpc>
              <a:spcBef>
                <a:spcPct val="0"/>
              </a:spcBef>
              <a:buClr>
                <a:schemeClr val="tx1"/>
              </a:buClr>
            </a:pPr>
            <a:r>
              <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Polyamide (Kapton®)</a:t>
            </a:r>
          </a:p>
          <a:p>
            <a:pPr>
              <a:lnSpc>
                <a:spcPct val="105000"/>
              </a:lnSpc>
              <a:spcBef>
                <a:spcPct val="0"/>
              </a:spcBef>
              <a:buClr>
                <a:schemeClr val="tx1"/>
              </a:buClr>
            </a:pPr>
            <a:r>
              <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Mylar ® (Polyester)</a:t>
            </a:r>
          </a:p>
          <a:p>
            <a:pPr eaLnBrk="1" hangingPunct="1">
              <a:spcBef>
                <a:spcPct val="0"/>
              </a:spcBef>
              <a:buFontTx/>
              <a:buChar char="•"/>
            </a:pPr>
            <a:endParaRPr 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p:txBody>
      </p:sp>
      <p:pic>
        <p:nvPicPr>
          <p:cNvPr id="2" name="Picture 1">
            <a:extLst>
              <a:ext uri="{FF2B5EF4-FFF2-40B4-BE49-F238E27FC236}">
                <a16:creationId xmlns:a16="http://schemas.microsoft.com/office/drawing/2014/main" id="{31E047DA-181A-E592-C844-129D20F28A3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b="-28684"/>
          <a:stretch/>
        </p:blipFill>
        <p:spPr>
          <a:xfrm>
            <a:off x="456821" y="533400"/>
            <a:ext cx="594057" cy="367352"/>
          </a:xfrm>
          <a:prstGeom prst="rect">
            <a:avLst/>
          </a:prstGeom>
        </p:spPr>
      </p:pic>
      <p:sp>
        <p:nvSpPr>
          <p:cNvPr id="9" name="TextBox 8">
            <a:extLst>
              <a:ext uri="{FF2B5EF4-FFF2-40B4-BE49-F238E27FC236}">
                <a16:creationId xmlns:a16="http://schemas.microsoft.com/office/drawing/2014/main" id="{F839C771-BC4D-ABE7-3437-8A20C0E677E8}"/>
              </a:ext>
            </a:extLst>
          </p:cNvPr>
          <p:cNvSpPr txBox="1"/>
          <p:nvPr/>
        </p:nvSpPr>
        <p:spPr>
          <a:xfrm>
            <a:off x="1050877" y="2713693"/>
            <a:ext cx="6098458" cy="307777"/>
          </a:xfrm>
          <a:prstGeom prst="rect">
            <a:avLst/>
          </a:prstGeom>
          <a:noFill/>
        </p:spPr>
        <p:txBody>
          <a:bodyPr wrap="square">
            <a:spAutoFit/>
          </a:bodyPr>
          <a:lstStyle/>
          <a:p>
            <a:pPr eaLnBrk="1" hangingPunct="1">
              <a:spcBef>
                <a:spcPct val="0"/>
              </a:spcBef>
              <a:buFontTx/>
              <a:buNone/>
            </a:pPr>
            <a:r>
              <a:rPr lang="en-US" altLang="en-US" sz="1400" b="1">
                <a:latin typeface="Roboto" panose="02000000000000000000" pitchFamily="2" charset="0"/>
                <a:ea typeface="Roboto" panose="02000000000000000000" pitchFamily="2" charset="0"/>
                <a:cs typeface="Poppins" panose="00000500000000000000" pitchFamily="2" charset="0"/>
              </a:rPr>
              <a:t>Ribbon Types / Label Stocks</a:t>
            </a:r>
          </a:p>
        </p:txBody>
      </p:sp>
      <p:sp>
        <p:nvSpPr>
          <p:cNvPr id="12" name="TextBox 11">
            <a:extLst>
              <a:ext uri="{FF2B5EF4-FFF2-40B4-BE49-F238E27FC236}">
                <a16:creationId xmlns:a16="http://schemas.microsoft.com/office/drawing/2014/main" id="{417A7898-66E0-3974-AD1E-1BCA523A44AC}"/>
              </a:ext>
            </a:extLst>
          </p:cNvPr>
          <p:cNvSpPr txBox="1"/>
          <p:nvPr/>
        </p:nvSpPr>
        <p:spPr>
          <a:xfrm>
            <a:off x="1050877" y="5624053"/>
            <a:ext cx="6098458" cy="306879"/>
          </a:xfrm>
          <a:prstGeom prst="rect">
            <a:avLst/>
          </a:prstGeom>
          <a:noFill/>
        </p:spPr>
        <p:txBody>
          <a:bodyPr wrap="square">
            <a:spAutoFit/>
          </a:bodyPr>
          <a:lstStyle/>
          <a:p>
            <a:pPr>
              <a:lnSpc>
                <a:spcPct val="105000"/>
              </a:lnSpc>
              <a:spcBef>
                <a:spcPct val="0"/>
              </a:spcBef>
              <a:buClr>
                <a:schemeClr val="tx1"/>
              </a:buClr>
              <a:buFontTx/>
              <a:buNone/>
            </a:pPr>
            <a:r>
              <a:rPr lang="en-US" altLang="en-US" sz="1400" b="1">
                <a:solidFill>
                  <a:srgbClr val="CB003D"/>
                </a:solidFill>
                <a:latin typeface="Roboto" panose="02000000000000000000" pitchFamily="2" charset="0"/>
                <a:ea typeface="Roboto" panose="02000000000000000000" pitchFamily="2" charset="0"/>
                <a:cs typeface="Poppins" panose="00000500000000000000" pitchFamily="2" charset="0"/>
              </a:rPr>
              <a:t>Durability, Cost, and Label Life increase </a:t>
            </a:r>
          </a:p>
        </p:txBody>
      </p:sp>
    </p:spTree>
    <p:extLst>
      <p:ext uri="{BB962C8B-B14F-4D97-AF65-F5344CB8AC3E}">
        <p14:creationId xmlns:p14="http://schemas.microsoft.com/office/powerpoint/2010/main" val="824131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3EC58-626A-7C49-70FE-4DEC2E5BE82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7030EE2-B61D-7FBF-EEEE-C87C015FB45E}"/>
              </a:ext>
            </a:extLst>
          </p:cNvPr>
          <p:cNvSpPr/>
          <p:nvPr/>
        </p:nvSpPr>
        <p:spPr>
          <a:xfrm>
            <a:off x="0" y="0"/>
            <a:ext cx="3238500" cy="6858000"/>
          </a:xfrm>
          <a:prstGeom prst="rect">
            <a:avLst/>
          </a:prstGeom>
          <a:solidFill>
            <a:srgbClr val="CB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C59A90C-1A18-6054-B3C6-F8FB2DF4AAB4}"/>
              </a:ext>
            </a:extLst>
          </p:cNvPr>
          <p:cNvSpPr txBox="1"/>
          <p:nvPr/>
        </p:nvSpPr>
        <p:spPr>
          <a:xfrm>
            <a:off x="3933614" y="1346486"/>
            <a:ext cx="5196608" cy="1077218"/>
          </a:xfrm>
          <a:prstGeom prst="rect">
            <a:avLst/>
          </a:prstGeom>
          <a:noFill/>
        </p:spPr>
        <p:txBody>
          <a:bodyPr wrap="square" rtlCol="0">
            <a:spAutoFit/>
          </a:bodyPr>
          <a:lstStyle/>
          <a:p>
            <a:r>
              <a:rPr lang="en-US" sz="3200">
                <a:latin typeface="Montserrat SemiBold" panose="00000700000000000000" pitchFamily="2" charset="0"/>
              </a:rPr>
              <a:t>Label Width </a:t>
            </a:r>
            <a:r>
              <a:rPr lang="en-US" sz="3200">
                <a:solidFill>
                  <a:srgbClr val="CB003D"/>
                </a:solidFill>
                <a:latin typeface="Montserrat SemiBold" panose="00000700000000000000" pitchFamily="2" charset="0"/>
              </a:rPr>
              <a:t>VS</a:t>
            </a:r>
          </a:p>
          <a:p>
            <a:r>
              <a:rPr lang="en-US" sz="3200">
                <a:latin typeface="Montserrat SemiBold" panose="00000700000000000000" pitchFamily="2" charset="0"/>
              </a:rPr>
              <a:t>Ribbon Width</a:t>
            </a:r>
          </a:p>
        </p:txBody>
      </p:sp>
      <p:pic>
        <p:nvPicPr>
          <p:cNvPr id="4" name="Picture 3">
            <a:extLst>
              <a:ext uri="{FF2B5EF4-FFF2-40B4-BE49-F238E27FC236}">
                <a16:creationId xmlns:a16="http://schemas.microsoft.com/office/drawing/2014/main" id="{1C1F4686-3886-F20C-7CF6-4F25CB6612F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b="-28684"/>
          <a:stretch/>
        </p:blipFill>
        <p:spPr>
          <a:xfrm>
            <a:off x="10870998" y="540567"/>
            <a:ext cx="594057" cy="367352"/>
          </a:xfrm>
          <a:prstGeom prst="rect">
            <a:avLst/>
          </a:prstGeom>
        </p:spPr>
      </p:pic>
      <p:sp>
        <p:nvSpPr>
          <p:cNvPr id="6" name="TextBox 5">
            <a:extLst>
              <a:ext uri="{FF2B5EF4-FFF2-40B4-BE49-F238E27FC236}">
                <a16:creationId xmlns:a16="http://schemas.microsoft.com/office/drawing/2014/main" id="{AE63ABC0-A219-DF83-BA83-97A9DFF505B2}"/>
              </a:ext>
            </a:extLst>
          </p:cNvPr>
          <p:cNvSpPr txBox="1"/>
          <p:nvPr/>
        </p:nvSpPr>
        <p:spPr>
          <a:xfrm>
            <a:off x="4271857" y="3267667"/>
            <a:ext cx="578874" cy="1600438"/>
          </a:xfrm>
          <a:prstGeom prst="rect">
            <a:avLst/>
          </a:prstGeom>
          <a:noFill/>
        </p:spPr>
        <p:txBody>
          <a:bodyPr wrap="square">
            <a:spAutoFit/>
          </a:bodyPr>
          <a:lstStyle/>
          <a:p>
            <a:pPr eaLnBrk="1" hangingPunct="1">
              <a:spcBef>
                <a:spcPct val="0"/>
              </a:spcBef>
              <a:buFont typeface="Wingdings" pitchFamily="2" charset="2"/>
              <a:buNone/>
            </a:pPr>
            <a:r>
              <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1.5”</a:t>
            </a:r>
          </a:p>
          <a:p>
            <a:pPr eaLnBrk="1" hangingPunct="1">
              <a:spcBef>
                <a:spcPct val="0"/>
              </a:spcBef>
              <a:buFont typeface="Wingdings" pitchFamily="2" charset="2"/>
              <a:buNone/>
            </a:pPr>
            <a:r>
              <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2”</a:t>
            </a:r>
          </a:p>
          <a:p>
            <a:pPr eaLnBrk="1" hangingPunct="1">
              <a:spcBef>
                <a:spcPct val="0"/>
              </a:spcBef>
              <a:buFont typeface="Wingdings" pitchFamily="2" charset="2"/>
              <a:buNone/>
            </a:pPr>
            <a:r>
              <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3”</a:t>
            </a:r>
          </a:p>
          <a:p>
            <a:pPr eaLnBrk="1" hangingPunct="1">
              <a:spcBef>
                <a:spcPct val="0"/>
              </a:spcBef>
              <a:buFont typeface="Wingdings" pitchFamily="2" charset="2"/>
              <a:buNone/>
            </a:pPr>
            <a:r>
              <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3.5”</a:t>
            </a:r>
          </a:p>
          <a:p>
            <a:pPr eaLnBrk="1" hangingPunct="1">
              <a:spcBef>
                <a:spcPct val="0"/>
              </a:spcBef>
              <a:buFont typeface="Wingdings" pitchFamily="2" charset="2"/>
              <a:buNone/>
            </a:pPr>
            <a:r>
              <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4”</a:t>
            </a:r>
          </a:p>
          <a:p>
            <a:pPr eaLnBrk="1" hangingPunct="1">
              <a:spcBef>
                <a:spcPct val="0"/>
              </a:spcBef>
              <a:buFont typeface="Wingdings" pitchFamily="2" charset="2"/>
              <a:buNone/>
            </a:pPr>
            <a:r>
              <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5”</a:t>
            </a:r>
          </a:p>
          <a:p>
            <a:pPr eaLnBrk="1" hangingPunct="1">
              <a:spcBef>
                <a:spcPct val="0"/>
              </a:spcBef>
              <a:buFont typeface="Wingdings" pitchFamily="2" charset="2"/>
              <a:buNone/>
            </a:pPr>
            <a:r>
              <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6”</a:t>
            </a:r>
          </a:p>
        </p:txBody>
      </p:sp>
      <p:sp>
        <p:nvSpPr>
          <p:cNvPr id="11" name="TextBox 10">
            <a:extLst>
              <a:ext uri="{FF2B5EF4-FFF2-40B4-BE49-F238E27FC236}">
                <a16:creationId xmlns:a16="http://schemas.microsoft.com/office/drawing/2014/main" id="{BEA9FFC0-67C8-E238-AC0D-ACF4C2706668}"/>
              </a:ext>
            </a:extLst>
          </p:cNvPr>
          <p:cNvSpPr txBox="1"/>
          <p:nvPr/>
        </p:nvSpPr>
        <p:spPr>
          <a:xfrm>
            <a:off x="3947393" y="2832913"/>
            <a:ext cx="1214542" cy="307777"/>
          </a:xfrm>
          <a:prstGeom prst="rect">
            <a:avLst/>
          </a:prstGeom>
          <a:noFill/>
        </p:spPr>
        <p:txBody>
          <a:bodyPr wrap="square">
            <a:spAutoFit/>
          </a:bodyPr>
          <a:lstStyle/>
          <a:p>
            <a:r>
              <a:rPr lang="en-US" altLang="en-US" sz="1400" b="1">
                <a:solidFill>
                  <a:srgbClr val="CB003D"/>
                </a:solidFill>
                <a:latin typeface="Roboto" panose="02000000000000000000" pitchFamily="2" charset="0"/>
                <a:ea typeface="Roboto" panose="02000000000000000000" pitchFamily="2" charset="0"/>
                <a:cs typeface="Poppins" panose="00000500000000000000" pitchFamily="2" charset="0"/>
              </a:rPr>
              <a:t>Label Width</a:t>
            </a:r>
            <a:endParaRPr lang="en-US" sz="1400" b="1">
              <a:solidFill>
                <a:srgbClr val="CB003D"/>
              </a:solidFill>
            </a:endParaRPr>
          </a:p>
        </p:txBody>
      </p:sp>
      <p:cxnSp>
        <p:nvCxnSpPr>
          <p:cNvPr id="13" name="Straight Arrow Connector 12">
            <a:extLst>
              <a:ext uri="{FF2B5EF4-FFF2-40B4-BE49-F238E27FC236}">
                <a16:creationId xmlns:a16="http://schemas.microsoft.com/office/drawing/2014/main" id="{BD7BC712-9C43-15B6-6260-55D7C60C8543}"/>
              </a:ext>
            </a:extLst>
          </p:cNvPr>
          <p:cNvCxnSpPr>
            <a:cxnSpLocks/>
          </p:cNvCxnSpPr>
          <p:nvPr/>
        </p:nvCxnSpPr>
        <p:spPr>
          <a:xfrm>
            <a:off x="4909721" y="3406878"/>
            <a:ext cx="1245269" cy="0"/>
          </a:xfrm>
          <a:prstGeom prst="straightConnector1">
            <a:avLst/>
          </a:prstGeom>
          <a:ln>
            <a:solidFill>
              <a:srgbClr val="CB003D"/>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DC9B7EB-38CB-6148-3CFD-A5031E9AEF7C}"/>
              </a:ext>
            </a:extLst>
          </p:cNvPr>
          <p:cNvSpPr txBox="1"/>
          <p:nvPr/>
        </p:nvSpPr>
        <p:spPr>
          <a:xfrm>
            <a:off x="6397113" y="3267667"/>
            <a:ext cx="2864874" cy="1600438"/>
          </a:xfrm>
          <a:prstGeom prst="rect">
            <a:avLst/>
          </a:prstGeom>
          <a:noFill/>
        </p:spPr>
        <p:txBody>
          <a:bodyPr wrap="square">
            <a:spAutoFit/>
          </a:bodyPr>
          <a:lstStyle/>
          <a:p>
            <a:pPr>
              <a:spcBef>
                <a:spcPct val="0"/>
              </a:spcBef>
            </a:pPr>
            <a:r>
              <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1.57” (40mm)</a:t>
            </a:r>
          </a:p>
          <a:p>
            <a:pPr>
              <a:spcBef>
                <a:spcPct val="0"/>
              </a:spcBef>
            </a:pPr>
            <a:r>
              <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2.36” (60mm)</a:t>
            </a:r>
          </a:p>
          <a:p>
            <a:pPr>
              <a:spcBef>
                <a:spcPct val="0"/>
              </a:spcBef>
            </a:pPr>
            <a:r>
              <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3.15” (80mm) or 3.27” (83mm)</a:t>
            </a:r>
          </a:p>
          <a:p>
            <a:pPr>
              <a:spcBef>
                <a:spcPct val="0"/>
              </a:spcBef>
            </a:pPr>
            <a:r>
              <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4” (101.6mm)</a:t>
            </a:r>
          </a:p>
          <a:p>
            <a:pPr>
              <a:spcBef>
                <a:spcPct val="0"/>
              </a:spcBef>
            </a:pPr>
            <a:r>
              <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4.17” (106mm) or 4.33” (110mm)</a:t>
            </a:r>
          </a:p>
          <a:p>
            <a:pPr>
              <a:spcBef>
                <a:spcPct val="0"/>
              </a:spcBef>
            </a:pPr>
            <a:r>
              <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5.12” (130mm)</a:t>
            </a:r>
          </a:p>
          <a:p>
            <a:pPr>
              <a:spcBef>
                <a:spcPct val="0"/>
              </a:spcBef>
            </a:pPr>
            <a:r>
              <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6.5” (165.1mm)</a:t>
            </a:r>
          </a:p>
        </p:txBody>
      </p:sp>
      <p:cxnSp>
        <p:nvCxnSpPr>
          <p:cNvPr id="16" name="Straight Arrow Connector 15">
            <a:extLst>
              <a:ext uri="{FF2B5EF4-FFF2-40B4-BE49-F238E27FC236}">
                <a16:creationId xmlns:a16="http://schemas.microsoft.com/office/drawing/2014/main" id="{0BF70D5A-791E-B88D-F0FB-F938B0AB3210}"/>
              </a:ext>
            </a:extLst>
          </p:cNvPr>
          <p:cNvCxnSpPr>
            <a:cxnSpLocks/>
          </p:cNvCxnSpPr>
          <p:nvPr/>
        </p:nvCxnSpPr>
        <p:spPr>
          <a:xfrm>
            <a:off x="4909721" y="3621549"/>
            <a:ext cx="1245269" cy="0"/>
          </a:xfrm>
          <a:prstGeom prst="straightConnector1">
            <a:avLst/>
          </a:prstGeom>
          <a:ln>
            <a:solidFill>
              <a:srgbClr val="CB003D"/>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F46DFC9-5B5A-A946-5527-2936E0E8EF13}"/>
              </a:ext>
            </a:extLst>
          </p:cNvPr>
          <p:cNvCxnSpPr>
            <a:cxnSpLocks/>
          </p:cNvCxnSpPr>
          <p:nvPr/>
        </p:nvCxnSpPr>
        <p:spPr>
          <a:xfrm>
            <a:off x="4909721" y="3836220"/>
            <a:ext cx="1245269" cy="0"/>
          </a:xfrm>
          <a:prstGeom prst="straightConnector1">
            <a:avLst/>
          </a:prstGeom>
          <a:ln>
            <a:solidFill>
              <a:srgbClr val="CB003D"/>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20BD5C2-054D-FEC7-085C-96453B435164}"/>
              </a:ext>
            </a:extLst>
          </p:cNvPr>
          <p:cNvCxnSpPr>
            <a:cxnSpLocks/>
          </p:cNvCxnSpPr>
          <p:nvPr/>
        </p:nvCxnSpPr>
        <p:spPr>
          <a:xfrm>
            <a:off x="4909721" y="4050891"/>
            <a:ext cx="1245269" cy="0"/>
          </a:xfrm>
          <a:prstGeom prst="straightConnector1">
            <a:avLst/>
          </a:prstGeom>
          <a:ln>
            <a:solidFill>
              <a:srgbClr val="CB003D"/>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4C7BC83-292F-1358-940C-9688D85D6CEE}"/>
              </a:ext>
            </a:extLst>
          </p:cNvPr>
          <p:cNvCxnSpPr>
            <a:cxnSpLocks/>
          </p:cNvCxnSpPr>
          <p:nvPr/>
        </p:nvCxnSpPr>
        <p:spPr>
          <a:xfrm>
            <a:off x="4909721" y="4265562"/>
            <a:ext cx="1245269" cy="0"/>
          </a:xfrm>
          <a:prstGeom prst="straightConnector1">
            <a:avLst/>
          </a:prstGeom>
          <a:ln>
            <a:solidFill>
              <a:srgbClr val="CB003D"/>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FF64B3A-2A46-6079-A995-B2D1342499FE}"/>
              </a:ext>
            </a:extLst>
          </p:cNvPr>
          <p:cNvCxnSpPr>
            <a:cxnSpLocks/>
          </p:cNvCxnSpPr>
          <p:nvPr/>
        </p:nvCxnSpPr>
        <p:spPr>
          <a:xfrm>
            <a:off x="4909721" y="4480233"/>
            <a:ext cx="1245269" cy="0"/>
          </a:xfrm>
          <a:prstGeom prst="straightConnector1">
            <a:avLst/>
          </a:prstGeom>
          <a:ln>
            <a:solidFill>
              <a:srgbClr val="CB003D"/>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DD8D10F-1230-814E-F8E7-5CD76FDB355D}"/>
              </a:ext>
            </a:extLst>
          </p:cNvPr>
          <p:cNvCxnSpPr>
            <a:cxnSpLocks/>
          </p:cNvCxnSpPr>
          <p:nvPr/>
        </p:nvCxnSpPr>
        <p:spPr>
          <a:xfrm>
            <a:off x="4909721" y="4694903"/>
            <a:ext cx="1245269" cy="0"/>
          </a:xfrm>
          <a:prstGeom prst="straightConnector1">
            <a:avLst/>
          </a:prstGeom>
          <a:ln>
            <a:solidFill>
              <a:srgbClr val="CB003D"/>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02629CB-7B3E-27A5-FD78-9ABF8B2664C0}"/>
              </a:ext>
            </a:extLst>
          </p:cNvPr>
          <p:cNvSpPr txBox="1"/>
          <p:nvPr/>
        </p:nvSpPr>
        <p:spPr>
          <a:xfrm>
            <a:off x="5724574" y="2826796"/>
            <a:ext cx="3228928" cy="307777"/>
          </a:xfrm>
          <a:prstGeom prst="rect">
            <a:avLst/>
          </a:prstGeom>
          <a:noFill/>
        </p:spPr>
        <p:txBody>
          <a:bodyPr wrap="square">
            <a:spAutoFit/>
          </a:bodyPr>
          <a:lstStyle/>
          <a:p>
            <a:r>
              <a:rPr lang="en-US" altLang="en-US" sz="1400" b="1">
                <a:solidFill>
                  <a:srgbClr val="CB003D"/>
                </a:solidFill>
                <a:latin typeface="Roboto" panose="02000000000000000000" pitchFamily="2" charset="0"/>
                <a:ea typeface="Roboto" panose="02000000000000000000" pitchFamily="2" charset="0"/>
                <a:cs typeface="Poppins" panose="00000500000000000000" pitchFamily="2" charset="0"/>
              </a:rPr>
              <a:t>Recommended Ribbon Width (Inches)</a:t>
            </a:r>
            <a:endParaRPr lang="en-US" sz="1400" b="1">
              <a:solidFill>
                <a:srgbClr val="CB003D"/>
              </a:solidFill>
            </a:endParaRPr>
          </a:p>
        </p:txBody>
      </p:sp>
      <p:sp>
        <p:nvSpPr>
          <p:cNvPr id="24" name="TextBox 23">
            <a:extLst>
              <a:ext uri="{FF2B5EF4-FFF2-40B4-BE49-F238E27FC236}">
                <a16:creationId xmlns:a16="http://schemas.microsoft.com/office/drawing/2014/main" id="{19ACB755-C38A-9373-EE1C-ECC53C465689}"/>
              </a:ext>
            </a:extLst>
          </p:cNvPr>
          <p:cNvSpPr txBox="1"/>
          <p:nvPr/>
        </p:nvSpPr>
        <p:spPr>
          <a:xfrm>
            <a:off x="4005520" y="5154694"/>
            <a:ext cx="6865478" cy="307777"/>
          </a:xfrm>
          <a:prstGeom prst="rect">
            <a:avLst/>
          </a:prstGeom>
          <a:noFill/>
        </p:spPr>
        <p:txBody>
          <a:bodyPr wrap="square">
            <a:spAutoFit/>
          </a:bodyPr>
          <a:lstStyle/>
          <a:p>
            <a:pPr>
              <a:spcBef>
                <a:spcPct val="0"/>
              </a:spcBef>
              <a:buFontTx/>
              <a:buNone/>
            </a:pPr>
            <a:r>
              <a:rPr lang="en-US" altLang="en-US" sz="1400" b="1" u="sng">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Key Note: </a:t>
            </a:r>
            <a:r>
              <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Thermal ribbon should always be </a:t>
            </a:r>
            <a:r>
              <a:rPr lang="en-US" altLang="en-US" sz="1400" b="1">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wider</a:t>
            </a:r>
            <a:r>
              <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than the label, including the liner.</a:t>
            </a:r>
          </a:p>
        </p:txBody>
      </p:sp>
    </p:spTree>
    <p:extLst>
      <p:ext uri="{BB962C8B-B14F-4D97-AF65-F5344CB8AC3E}">
        <p14:creationId xmlns:p14="http://schemas.microsoft.com/office/powerpoint/2010/main" val="2207216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F9013-EB2A-8E34-77DB-D7811F61FD49}"/>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C90F1309-C451-2E61-4B91-40122777A680}"/>
              </a:ext>
            </a:extLst>
          </p:cNvPr>
          <p:cNvSpPr/>
          <p:nvPr/>
        </p:nvSpPr>
        <p:spPr>
          <a:xfrm>
            <a:off x="6714708" y="0"/>
            <a:ext cx="5477292" cy="2206627"/>
          </a:xfrm>
          <a:prstGeom prst="rect">
            <a:avLst/>
          </a:prstGeom>
          <a:solidFill>
            <a:srgbClr val="CB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5FBC125-C7DC-E832-92E6-468B5DCF54CF}"/>
              </a:ext>
            </a:extLst>
          </p:cNvPr>
          <p:cNvSpPr txBox="1"/>
          <p:nvPr/>
        </p:nvSpPr>
        <p:spPr>
          <a:xfrm>
            <a:off x="1023297" y="3214693"/>
            <a:ext cx="2614988" cy="738664"/>
          </a:xfrm>
          <a:prstGeom prst="rect">
            <a:avLst/>
          </a:prstGeom>
          <a:noFill/>
        </p:spPr>
        <p:txBody>
          <a:bodyPr wrap="square" rtlCol="0">
            <a:spAutoFit/>
          </a:bodyPr>
          <a:lstStyle/>
          <a:p>
            <a:pPr marL="171450" indent="-171450" eaLnBrk="1" hangingPunct="1">
              <a:spcBef>
                <a:spcPct val="0"/>
              </a:spcBef>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Components, Modems</a:t>
            </a:r>
          </a:p>
          <a:p>
            <a:pPr marL="171450" indent="-171450" eaLnBrk="1" hangingPunct="1">
              <a:spcBef>
                <a:spcPct val="0"/>
              </a:spcBef>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Peripherals</a:t>
            </a:r>
          </a:p>
          <a:p>
            <a:pPr marL="171450" indent="-171450" eaLnBrk="1" hangingPunct="1">
              <a:spcBef>
                <a:spcPct val="0"/>
              </a:spcBef>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Printers, Scanners</a:t>
            </a:r>
          </a:p>
        </p:txBody>
      </p:sp>
      <p:sp>
        <p:nvSpPr>
          <p:cNvPr id="4" name="TextBox 3">
            <a:extLst>
              <a:ext uri="{FF2B5EF4-FFF2-40B4-BE49-F238E27FC236}">
                <a16:creationId xmlns:a16="http://schemas.microsoft.com/office/drawing/2014/main" id="{747BB157-623D-1BA1-F2E1-E886E0BF3840}"/>
              </a:ext>
            </a:extLst>
          </p:cNvPr>
          <p:cNvSpPr txBox="1"/>
          <p:nvPr/>
        </p:nvSpPr>
        <p:spPr>
          <a:xfrm>
            <a:off x="1023297" y="2830302"/>
            <a:ext cx="2015548" cy="307777"/>
          </a:xfrm>
          <a:prstGeom prst="rect">
            <a:avLst/>
          </a:prstGeom>
          <a:noFill/>
        </p:spPr>
        <p:txBody>
          <a:bodyPr wrap="square" rtlCol="0">
            <a:spAutoFit/>
          </a:bodyPr>
          <a:lstStyle/>
          <a:p>
            <a:r>
              <a:rPr 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Information Systems</a:t>
            </a:r>
          </a:p>
        </p:txBody>
      </p:sp>
      <p:sp>
        <p:nvSpPr>
          <p:cNvPr id="5" name="TextBox 4">
            <a:extLst>
              <a:ext uri="{FF2B5EF4-FFF2-40B4-BE49-F238E27FC236}">
                <a16:creationId xmlns:a16="http://schemas.microsoft.com/office/drawing/2014/main" id="{CA2A406F-7929-B659-E460-1FEAF12409D9}"/>
              </a:ext>
            </a:extLst>
          </p:cNvPr>
          <p:cNvSpPr txBox="1"/>
          <p:nvPr/>
        </p:nvSpPr>
        <p:spPr>
          <a:xfrm>
            <a:off x="4099720" y="3214693"/>
            <a:ext cx="2614988" cy="954107"/>
          </a:xfrm>
          <a:prstGeom prst="rect">
            <a:avLst/>
          </a:prstGeom>
          <a:noFill/>
        </p:spPr>
        <p:txBody>
          <a:bodyPr wrap="square" rtlCol="0">
            <a:spAutoFit/>
          </a:bodyPr>
          <a:lstStyle/>
          <a:p>
            <a:pPr eaLnBrk="1" hangingPunct="1">
              <a:spcBef>
                <a:spcPct val="0"/>
              </a:spcBef>
              <a:buFontTx/>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Motors</a:t>
            </a:r>
          </a:p>
          <a:p>
            <a:pPr eaLnBrk="1" hangingPunct="1">
              <a:spcBef>
                <a:spcPct val="0"/>
              </a:spcBef>
              <a:buFontTx/>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Transformers</a:t>
            </a:r>
          </a:p>
          <a:p>
            <a:pPr eaLnBrk="1" hangingPunct="1">
              <a:spcBef>
                <a:spcPct val="0"/>
              </a:spcBef>
              <a:buFontTx/>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Breakers</a:t>
            </a:r>
          </a:p>
          <a:p>
            <a:pPr eaLnBrk="1" hangingPunct="1">
              <a:spcBef>
                <a:spcPct val="0"/>
              </a:spcBef>
              <a:buFontTx/>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Switches</a:t>
            </a:r>
            <a:endParaRPr 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41B5D412-7655-5566-B5D2-3FF914D97410}"/>
              </a:ext>
            </a:extLst>
          </p:cNvPr>
          <p:cNvSpPr txBox="1"/>
          <p:nvPr/>
        </p:nvSpPr>
        <p:spPr>
          <a:xfrm>
            <a:off x="4099720" y="2830302"/>
            <a:ext cx="2015548" cy="307777"/>
          </a:xfrm>
          <a:prstGeom prst="rect">
            <a:avLst/>
          </a:prstGeom>
          <a:noFill/>
        </p:spPr>
        <p:txBody>
          <a:bodyPr wrap="square" rtlCol="0">
            <a:spAutoFit/>
          </a:bodyPr>
          <a:lstStyle/>
          <a:p>
            <a:r>
              <a:rPr 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Electrical Distribution</a:t>
            </a:r>
          </a:p>
        </p:txBody>
      </p:sp>
      <p:sp>
        <p:nvSpPr>
          <p:cNvPr id="10" name="TextBox 9">
            <a:extLst>
              <a:ext uri="{FF2B5EF4-FFF2-40B4-BE49-F238E27FC236}">
                <a16:creationId xmlns:a16="http://schemas.microsoft.com/office/drawing/2014/main" id="{C38DC226-2AB9-1169-8172-16CB7E29F806}"/>
              </a:ext>
            </a:extLst>
          </p:cNvPr>
          <p:cNvSpPr txBox="1"/>
          <p:nvPr/>
        </p:nvSpPr>
        <p:spPr>
          <a:xfrm>
            <a:off x="1023297" y="1338148"/>
            <a:ext cx="5109030" cy="584775"/>
          </a:xfrm>
          <a:prstGeom prst="rect">
            <a:avLst/>
          </a:prstGeom>
          <a:noFill/>
        </p:spPr>
        <p:txBody>
          <a:bodyPr wrap="square" rtlCol="0">
            <a:spAutoFit/>
          </a:bodyPr>
          <a:lstStyle/>
          <a:p>
            <a:r>
              <a:rPr lang="en-US" sz="3200">
                <a:latin typeface="Montserrat SemiBold" panose="00000700000000000000" pitchFamily="2" charset="0"/>
              </a:rPr>
              <a:t>Compliance </a:t>
            </a:r>
            <a:r>
              <a:rPr lang="en-US" sz="3200">
                <a:solidFill>
                  <a:srgbClr val="CB003D"/>
                </a:solidFill>
                <a:latin typeface="Montserrat SemiBold" panose="00000700000000000000" pitchFamily="2" charset="0"/>
              </a:rPr>
              <a:t>Labeling</a:t>
            </a:r>
          </a:p>
        </p:txBody>
      </p:sp>
      <p:pic>
        <p:nvPicPr>
          <p:cNvPr id="7" name="Picture 6">
            <a:extLst>
              <a:ext uri="{FF2B5EF4-FFF2-40B4-BE49-F238E27FC236}">
                <a16:creationId xmlns:a16="http://schemas.microsoft.com/office/drawing/2014/main" id="{C6C33B33-7255-C2C2-0A9F-0C4CDD58044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b="-28684"/>
          <a:stretch/>
        </p:blipFill>
        <p:spPr>
          <a:xfrm>
            <a:off x="456821" y="533400"/>
            <a:ext cx="594057" cy="367352"/>
          </a:xfrm>
          <a:prstGeom prst="rect">
            <a:avLst/>
          </a:prstGeom>
        </p:spPr>
      </p:pic>
      <p:sp>
        <p:nvSpPr>
          <p:cNvPr id="15" name="TextBox 14">
            <a:extLst>
              <a:ext uri="{FF2B5EF4-FFF2-40B4-BE49-F238E27FC236}">
                <a16:creationId xmlns:a16="http://schemas.microsoft.com/office/drawing/2014/main" id="{D277B6EB-5916-593F-C786-A0034517AEB4}"/>
              </a:ext>
            </a:extLst>
          </p:cNvPr>
          <p:cNvSpPr txBox="1"/>
          <p:nvPr/>
        </p:nvSpPr>
        <p:spPr>
          <a:xfrm>
            <a:off x="1037811" y="2206627"/>
            <a:ext cx="6098458" cy="307777"/>
          </a:xfrm>
          <a:prstGeom prst="rect">
            <a:avLst/>
          </a:prstGeom>
          <a:noFill/>
        </p:spPr>
        <p:txBody>
          <a:bodyPr wrap="square">
            <a:spAutoFit/>
          </a:bodyPr>
          <a:lstStyle/>
          <a:p>
            <a:pPr eaLnBrk="1" hangingPunct="1">
              <a:spcBef>
                <a:spcPct val="0"/>
              </a:spcBef>
              <a:buFontTx/>
              <a:buNone/>
            </a:pPr>
            <a:r>
              <a:rPr lang="en-US" alt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Markets, Applications, and Recommendations</a:t>
            </a:r>
          </a:p>
        </p:txBody>
      </p:sp>
      <p:sp>
        <p:nvSpPr>
          <p:cNvPr id="23" name="TextBox 22">
            <a:extLst>
              <a:ext uri="{FF2B5EF4-FFF2-40B4-BE49-F238E27FC236}">
                <a16:creationId xmlns:a16="http://schemas.microsoft.com/office/drawing/2014/main" id="{43AE46A3-0E0B-333D-A4A3-1F95819B8C84}"/>
              </a:ext>
            </a:extLst>
          </p:cNvPr>
          <p:cNvSpPr txBox="1"/>
          <p:nvPr/>
        </p:nvSpPr>
        <p:spPr>
          <a:xfrm>
            <a:off x="1023297" y="4898584"/>
            <a:ext cx="2614988" cy="1169551"/>
          </a:xfrm>
          <a:prstGeom prst="rect">
            <a:avLst/>
          </a:prstGeom>
          <a:noFill/>
        </p:spPr>
        <p:txBody>
          <a:bodyPr wrap="square" rtlCol="0">
            <a:spAutoFit/>
          </a:bodyPr>
          <a:lstStyle/>
          <a:p>
            <a:pPr marL="171450" indent="-171450">
              <a:spcBef>
                <a:spcPct val="0"/>
              </a:spcBef>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Refrigeration</a:t>
            </a:r>
          </a:p>
          <a:p>
            <a:pPr marL="171450" indent="-171450">
              <a:spcBef>
                <a:spcPct val="0"/>
              </a:spcBef>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Air Conditioning, Heating/Cooling</a:t>
            </a:r>
          </a:p>
          <a:p>
            <a:pPr marL="171450" indent="-171450">
              <a:spcBef>
                <a:spcPct val="0"/>
              </a:spcBef>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Stoves / Ovens</a:t>
            </a:r>
          </a:p>
          <a:p>
            <a:pPr marL="171450" indent="-171450">
              <a:spcBef>
                <a:spcPct val="0"/>
              </a:spcBef>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Washers / Dryers</a:t>
            </a:r>
          </a:p>
        </p:txBody>
      </p:sp>
      <p:sp>
        <p:nvSpPr>
          <p:cNvPr id="24" name="TextBox 23">
            <a:extLst>
              <a:ext uri="{FF2B5EF4-FFF2-40B4-BE49-F238E27FC236}">
                <a16:creationId xmlns:a16="http://schemas.microsoft.com/office/drawing/2014/main" id="{A0606095-C709-4348-47A6-06F81E38AE3E}"/>
              </a:ext>
            </a:extLst>
          </p:cNvPr>
          <p:cNvSpPr txBox="1"/>
          <p:nvPr/>
        </p:nvSpPr>
        <p:spPr>
          <a:xfrm>
            <a:off x="1023297" y="4514193"/>
            <a:ext cx="2015548" cy="307777"/>
          </a:xfrm>
          <a:prstGeom prst="rect">
            <a:avLst/>
          </a:prstGeom>
          <a:noFill/>
        </p:spPr>
        <p:txBody>
          <a:bodyPr wrap="square" rtlCol="0">
            <a:spAutoFit/>
          </a:bodyPr>
          <a:lstStyle/>
          <a:p>
            <a:r>
              <a:rPr 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Appliances</a:t>
            </a:r>
          </a:p>
        </p:txBody>
      </p:sp>
      <p:sp>
        <p:nvSpPr>
          <p:cNvPr id="25" name="TextBox 24">
            <a:extLst>
              <a:ext uri="{FF2B5EF4-FFF2-40B4-BE49-F238E27FC236}">
                <a16:creationId xmlns:a16="http://schemas.microsoft.com/office/drawing/2014/main" id="{9F972C80-D57A-A642-C88B-4D9CE6FDFDA9}"/>
              </a:ext>
            </a:extLst>
          </p:cNvPr>
          <p:cNvSpPr txBox="1"/>
          <p:nvPr/>
        </p:nvSpPr>
        <p:spPr>
          <a:xfrm>
            <a:off x="4099720" y="4898584"/>
            <a:ext cx="2614988" cy="738664"/>
          </a:xfrm>
          <a:prstGeom prst="rect">
            <a:avLst/>
          </a:prstGeom>
          <a:noFill/>
        </p:spPr>
        <p:txBody>
          <a:bodyPr wrap="square" rtlCol="0">
            <a:spAutoFit/>
          </a:bodyPr>
          <a:lstStyle/>
          <a:p>
            <a:pPr marL="285750" indent="-285750">
              <a:spcBef>
                <a:spcPct val="0"/>
              </a:spcBef>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Battery Labels</a:t>
            </a:r>
          </a:p>
          <a:p>
            <a:pPr marL="285750" indent="-285750">
              <a:spcBef>
                <a:spcPct val="0"/>
              </a:spcBef>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Under the Hood Labels</a:t>
            </a:r>
          </a:p>
          <a:p>
            <a:pPr marL="285750" indent="-285750">
              <a:spcBef>
                <a:spcPct val="0"/>
              </a:spcBef>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Safety Belt Labels</a:t>
            </a:r>
            <a:endParaRPr 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endParaRPr>
          </a:p>
        </p:txBody>
      </p:sp>
      <p:sp>
        <p:nvSpPr>
          <p:cNvPr id="26" name="TextBox 25">
            <a:extLst>
              <a:ext uri="{FF2B5EF4-FFF2-40B4-BE49-F238E27FC236}">
                <a16:creationId xmlns:a16="http://schemas.microsoft.com/office/drawing/2014/main" id="{145F1730-E8C9-41AD-7B90-FC23693C4B8F}"/>
              </a:ext>
            </a:extLst>
          </p:cNvPr>
          <p:cNvSpPr txBox="1"/>
          <p:nvPr/>
        </p:nvSpPr>
        <p:spPr>
          <a:xfrm>
            <a:off x="4099720" y="4514193"/>
            <a:ext cx="2015548" cy="307777"/>
          </a:xfrm>
          <a:prstGeom prst="rect">
            <a:avLst/>
          </a:prstGeom>
          <a:noFill/>
        </p:spPr>
        <p:txBody>
          <a:bodyPr wrap="square" rtlCol="0">
            <a:spAutoFit/>
          </a:bodyPr>
          <a:lstStyle/>
          <a:p>
            <a:r>
              <a:rPr 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Automotive</a:t>
            </a:r>
          </a:p>
        </p:txBody>
      </p:sp>
      <p:sp>
        <p:nvSpPr>
          <p:cNvPr id="31" name="TextBox 30">
            <a:extLst>
              <a:ext uri="{FF2B5EF4-FFF2-40B4-BE49-F238E27FC236}">
                <a16:creationId xmlns:a16="http://schemas.microsoft.com/office/drawing/2014/main" id="{394F1B6E-3A03-14AB-BED6-23DC398EA837}"/>
              </a:ext>
            </a:extLst>
          </p:cNvPr>
          <p:cNvSpPr txBox="1"/>
          <p:nvPr/>
        </p:nvSpPr>
        <p:spPr>
          <a:xfrm>
            <a:off x="7176143" y="3214693"/>
            <a:ext cx="2614988" cy="954107"/>
          </a:xfrm>
          <a:prstGeom prst="rect">
            <a:avLst/>
          </a:prstGeom>
          <a:noFill/>
        </p:spPr>
        <p:txBody>
          <a:bodyPr wrap="square" rtlCol="0">
            <a:spAutoFit/>
          </a:bodyPr>
          <a:lstStyle/>
          <a:p>
            <a:pPr eaLnBrk="1" hangingPunct="1">
              <a:spcBef>
                <a:spcPct val="0"/>
              </a:spcBef>
              <a:buFontTx/>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Safety Labels</a:t>
            </a:r>
          </a:p>
          <a:p>
            <a:pPr eaLnBrk="1" hangingPunct="1">
              <a:spcBef>
                <a:spcPct val="0"/>
              </a:spcBef>
              <a:buFontTx/>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Product Identification Labels</a:t>
            </a:r>
          </a:p>
          <a:p>
            <a:pPr eaLnBrk="1" hangingPunct="1">
              <a:spcBef>
                <a:spcPct val="0"/>
              </a:spcBef>
              <a:buFontTx/>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Brand Identification Labels</a:t>
            </a:r>
          </a:p>
          <a:p>
            <a:pPr eaLnBrk="1" hangingPunct="1">
              <a:spcBef>
                <a:spcPct val="0"/>
              </a:spcBef>
              <a:buFontTx/>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Instruction Labels</a:t>
            </a:r>
          </a:p>
        </p:txBody>
      </p:sp>
      <p:sp>
        <p:nvSpPr>
          <p:cNvPr id="32" name="TextBox 31">
            <a:extLst>
              <a:ext uri="{FF2B5EF4-FFF2-40B4-BE49-F238E27FC236}">
                <a16:creationId xmlns:a16="http://schemas.microsoft.com/office/drawing/2014/main" id="{A5D92D42-11C0-C9B3-9E59-B833FA7DF49B}"/>
              </a:ext>
            </a:extLst>
          </p:cNvPr>
          <p:cNvSpPr txBox="1"/>
          <p:nvPr/>
        </p:nvSpPr>
        <p:spPr>
          <a:xfrm>
            <a:off x="7176143" y="2830302"/>
            <a:ext cx="2015548" cy="307777"/>
          </a:xfrm>
          <a:prstGeom prst="rect">
            <a:avLst/>
          </a:prstGeom>
          <a:noFill/>
        </p:spPr>
        <p:txBody>
          <a:bodyPr wrap="square" rtlCol="0">
            <a:spAutoFit/>
          </a:bodyPr>
          <a:lstStyle/>
          <a:p>
            <a:r>
              <a:rPr 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Lawn and Garden</a:t>
            </a:r>
          </a:p>
        </p:txBody>
      </p:sp>
      <p:sp>
        <p:nvSpPr>
          <p:cNvPr id="33" name="TextBox 32">
            <a:extLst>
              <a:ext uri="{FF2B5EF4-FFF2-40B4-BE49-F238E27FC236}">
                <a16:creationId xmlns:a16="http://schemas.microsoft.com/office/drawing/2014/main" id="{48919A1A-FEE0-8F77-06CC-AB1359928481}"/>
              </a:ext>
            </a:extLst>
          </p:cNvPr>
          <p:cNvSpPr txBox="1"/>
          <p:nvPr/>
        </p:nvSpPr>
        <p:spPr>
          <a:xfrm>
            <a:off x="7176143" y="4898584"/>
            <a:ext cx="2614988" cy="307777"/>
          </a:xfrm>
          <a:prstGeom prst="rect">
            <a:avLst/>
          </a:prstGeom>
          <a:noFill/>
        </p:spPr>
        <p:txBody>
          <a:bodyPr wrap="square" rtlCol="0">
            <a:spAutoFit/>
          </a:bodyPr>
          <a:lstStyle/>
          <a:p>
            <a:pPr indent="-285750">
              <a:spcBef>
                <a:spcPct val="0"/>
              </a:spcBef>
              <a:buFontTx/>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Resin Formulation</a:t>
            </a:r>
            <a:endParaRPr 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endParaRPr>
          </a:p>
        </p:txBody>
      </p:sp>
      <p:sp>
        <p:nvSpPr>
          <p:cNvPr id="34" name="TextBox 33">
            <a:extLst>
              <a:ext uri="{FF2B5EF4-FFF2-40B4-BE49-F238E27FC236}">
                <a16:creationId xmlns:a16="http://schemas.microsoft.com/office/drawing/2014/main" id="{BBB829DC-FEAF-1FAF-FC11-2623019BC684}"/>
              </a:ext>
            </a:extLst>
          </p:cNvPr>
          <p:cNvSpPr txBox="1"/>
          <p:nvPr/>
        </p:nvSpPr>
        <p:spPr>
          <a:xfrm>
            <a:off x="7176143" y="4514193"/>
            <a:ext cx="2015548" cy="307777"/>
          </a:xfrm>
          <a:prstGeom prst="rect">
            <a:avLst/>
          </a:prstGeom>
          <a:noFill/>
        </p:spPr>
        <p:txBody>
          <a:bodyPr wrap="square" rtlCol="0">
            <a:spAutoFit/>
          </a:bodyPr>
          <a:lstStyle/>
          <a:p>
            <a:r>
              <a:rPr 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Ribbons</a:t>
            </a:r>
          </a:p>
        </p:txBody>
      </p:sp>
      <p:sp>
        <p:nvSpPr>
          <p:cNvPr id="35" name="TextBox 34">
            <a:extLst>
              <a:ext uri="{FF2B5EF4-FFF2-40B4-BE49-F238E27FC236}">
                <a16:creationId xmlns:a16="http://schemas.microsoft.com/office/drawing/2014/main" id="{EA27B3AF-3C29-F71D-F873-3AF394D74E7A}"/>
              </a:ext>
            </a:extLst>
          </p:cNvPr>
          <p:cNvSpPr txBox="1"/>
          <p:nvPr/>
        </p:nvSpPr>
        <p:spPr>
          <a:xfrm>
            <a:off x="7194337" y="5782256"/>
            <a:ext cx="3974366" cy="307777"/>
          </a:xfrm>
          <a:prstGeom prst="rect">
            <a:avLst/>
          </a:prstGeom>
          <a:noFill/>
        </p:spPr>
        <p:txBody>
          <a:bodyPr wrap="square" rtlCol="0">
            <a:spAutoFit/>
          </a:bodyPr>
          <a:lstStyle/>
          <a:p>
            <a:pPr indent="-285750">
              <a:spcBef>
                <a:spcPct val="0"/>
              </a:spcBef>
              <a:buFontTx/>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White, Clear, Silver and Chrome Polyesters</a:t>
            </a:r>
            <a:endParaRPr 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endParaRPr>
          </a:p>
        </p:txBody>
      </p:sp>
      <p:sp>
        <p:nvSpPr>
          <p:cNvPr id="36" name="TextBox 35">
            <a:extLst>
              <a:ext uri="{FF2B5EF4-FFF2-40B4-BE49-F238E27FC236}">
                <a16:creationId xmlns:a16="http://schemas.microsoft.com/office/drawing/2014/main" id="{9CE1953C-C135-2E89-51C2-F91C2E19E89A}"/>
              </a:ext>
            </a:extLst>
          </p:cNvPr>
          <p:cNvSpPr txBox="1"/>
          <p:nvPr/>
        </p:nvSpPr>
        <p:spPr>
          <a:xfrm>
            <a:off x="7194337" y="5397865"/>
            <a:ext cx="2015548" cy="307777"/>
          </a:xfrm>
          <a:prstGeom prst="rect">
            <a:avLst/>
          </a:prstGeom>
          <a:noFill/>
        </p:spPr>
        <p:txBody>
          <a:bodyPr wrap="square" rtlCol="0">
            <a:spAutoFit/>
          </a:bodyPr>
          <a:lstStyle/>
          <a:p>
            <a:r>
              <a:rPr 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Label Stocks</a:t>
            </a:r>
          </a:p>
        </p:txBody>
      </p:sp>
    </p:spTree>
    <p:extLst>
      <p:ext uri="{BB962C8B-B14F-4D97-AF65-F5344CB8AC3E}">
        <p14:creationId xmlns:p14="http://schemas.microsoft.com/office/powerpoint/2010/main" val="2631221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7EA30-C0EC-347A-E577-83380AFE76F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6440E1F-DA88-00C3-EBD0-FFFC22BBB4B3}"/>
              </a:ext>
            </a:extLst>
          </p:cNvPr>
          <p:cNvSpPr/>
          <p:nvPr/>
        </p:nvSpPr>
        <p:spPr>
          <a:xfrm>
            <a:off x="0" y="0"/>
            <a:ext cx="3238500" cy="6858000"/>
          </a:xfrm>
          <a:prstGeom prst="rect">
            <a:avLst/>
          </a:prstGeom>
          <a:solidFill>
            <a:srgbClr val="CB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9772150-B2C1-9498-D2F9-F08F1D11A96F}"/>
              </a:ext>
            </a:extLst>
          </p:cNvPr>
          <p:cNvSpPr txBox="1"/>
          <p:nvPr/>
        </p:nvSpPr>
        <p:spPr>
          <a:xfrm>
            <a:off x="6410369" y="1319261"/>
            <a:ext cx="4704634" cy="1077218"/>
          </a:xfrm>
          <a:prstGeom prst="rect">
            <a:avLst/>
          </a:prstGeom>
          <a:noFill/>
        </p:spPr>
        <p:txBody>
          <a:bodyPr wrap="square" rtlCol="0">
            <a:spAutoFit/>
          </a:bodyPr>
          <a:lstStyle/>
          <a:p>
            <a:r>
              <a:rPr lang="en-US" sz="3200">
                <a:latin typeface="Montserrat SemiBold" panose="00000700000000000000" pitchFamily="2" charset="0"/>
              </a:rPr>
              <a:t>Ribbon</a:t>
            </a:r>
          </a:p>
          <a:p>
            <a:r>
              <a:rPr lang="en-US" sz="3200">
                <a:solidFill>
                  <a:srgbClr val="CB003D"/>
                </a:solidFill>
                <a:latin typeface="Montserrat SemiBold" panose="00000700000000000000" pitchFamily="2" charset="0"/>
              </a:rPr>
              <a:t>Questions</a:t>
            </a:r>
          </a:p>
        </p:txBody>
      </p:sp>
      <p:pic>
        <p:nvPicPr>
          <p:cNvPr id="4" name="Picture 3">
            <a:extLst>
              <a:ext uri="{FF2B5EF4-FFF2-40B4-BE49-F238E27FC236}">
                <a16:creationId xmlns:a16="http://schemas.microsoft.com/office/drawing/2014/main" id="{83E4A7A9-D554-C126-9EDB-8793F4112B9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b="-28684"/>
          <a:stretch/>
        </p:blipFill>
        <p:spPr>
          <a:xfrm>
            <a:off x="10870998" y="540567"/>
            <a:ext cx="594057" cy="367352"/>
          </a:xfrm>
          <a:prstGeom prst="rect">
            <a:avLst/>
          </a:prstGeom>
        </p:spPr>
      </p:pic>
      <p:sp>
        <p:nvSpPr>
          <p:cNvPr id="15" name="TextBox 14">
            <a:extLst>
              <a:ext uri="{FF2B5EF4-FFF2-40B4-BE49-F238E27FC236}">
                <a16:creationId xmlns:a16="http://schemas.microsoft.com/office/drawing/2014/main" id="{E59D40C3-71BD-227D-CEE3-B9B81BEDF5BA}"/>
              </a:ext>
            </a:extLst>
          </p:cNvPr>
          <p:cNvSpPr txBox="1"/>
          <p:nvPr/>
        </p:nvSpPr>
        <p:spPr>
          <a:xfrm>
            <a:off x="6410369" y="2563754"/>
            <a:ext cx="5244542" cy="2839239"/>
          </a:xfrm>
          <a:prstGeom prst="rect">
            <a:avLst/>
          </a:prstGeom>
          <a:noFill/>
        </p:spPr>
        <p:txBody>
          <a:bodyPr wrap="square">
            <a:spAutoFit/>
          </a:bodyPr>
          <a:lstStyle/>
          <a:p>
            <a:pPr eaLnBrk="1" hangingPunct="1">
              <a:spcBef>
                <a:spcPct val="0"/>
              </a:spcBef>
              <a:buFontTx/>
              <a:buNone/>
            </a:pPr>
            <a:r>
              <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Typical information gathered when selecting a thermal ribbon:</a:t>
            </a:r>
          </a:p>
          <a:p>
            <a:pPr lvl="2" eaLnBrk="1" hangingPunct="1">
              <a:spcBef>
                <a:spcPct val="0"/>
              </a:spcBef>
              <a:buFont typeface="Arial" panose="020B0604020202020204" pitchFamily="34" charset="0"/>
              <a:buNone/>
            </a:pPr>
            <a:endPar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marL="285750" indent="-285750" eaLnBrk="1" hangingPunct="1">
              <a:spcBef>
                <a:spcPct val="55000"/>
              </a:spcBef>
              <a:buFont typeface="Arial" panose="020B0604020202020204" pitchFamily="34" charset="0"/>
              <a:buChar char="•"/>
            </a:pPr>
            <a:r>
              <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What is the make and model of the thermal printer being used? </a:t>
            </a:r>
          </a:p>
          <a:p>
            <a:pPr marL="285750" indent="-285750" eaLnBrk="1" hangingPunct="1">
              <a:spcBef>
                <a:spcPct val="55000"/>
              </a:spcBef>
              <a:buFont typeface="Arial" panose="020B0604020202020204" pitchFamily="34" charset="0"/>
              <a:buChar char="•"/>
            </a:pPr>
            <a:r>
              <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What is the application and what is the expectation?</a:t>
            </a:r>
          </a:p>
          <a:p>
            <a:pPr marL="285750" indent="-285750" eaLnBrk="1" hangingPunct="1">
              <a:spcBef>
                <a:spcPct val="55000"/>
              </a:spcBef>
              <a:buFont typeface="Arial" panose="020B0604020202020204" pitchFamily="34" charset="0"/>
              <a:buChar char="•"/>
            </a:pPr>
            <a:r>
              <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What is the label material and size?</a:t>
            </a:r>
          </a:p>
          <a:p>
            <a:pPr marL="285750" indent="-285750" eaLnBrk="1" hangingPunct="1">
              <a:spcBef>
                <a:spcPct val="55000"/>
              </a:spcBef>
              <a:buFont typeface="Arial" panose="020B0604020202020204" pitchFamily="34" charset="0"/>
              <a:buChar char="•"/>
            </a:pPr>
            <a:r>
              <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What type of ribbon is currently being used; wax, wax/resin, resin?</a:t>
            </a:r>
          </a:p>
          <a:p>
            <a:pPr marL="285750" indent="-285750" eaLnBrk="1" hangingPunct="1">
              <a:spcBef>
                <a:spcPct val="55000"/>
              </a:spcBef>
              <a:buFont typeface="Arial" panose="020B0604020202020204" pitchFamily="34" charset="0"/>
              <a:buChar char="•"/>
            </a:pPr>
            <a:r>
              <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What is the ribbon volume? How many labels used per day/week/month?</a:t>
            </a:r>
          </a:p>
        </p:txBody>
      </p:sp>
      <p:pic>
        <p:nvPicPr>
          <p:cNvPr id="8" name="Picture Placeholder 7" descr="Several rolls of tape&#10;&#10;Description automatically generated">
            <a:extLst>
              <a:ext uri="{FF2B5EF4-FFF2-40B4-BE49-F238E27FC236}">
                <a16:creationId xmlns:a16="http://schemas.microsoft.com/office/drawing/2014/main" id="{4DC958C9-A445-957E-E196-C25421D3CC4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786266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1322E-0DC4-38C0-1938-318E88EB0E99}"/>
            </a:ext>
          </a:extLst>
        </p:cNvPr>
        <p:cNvGrpSpPr/>
        <p:nvPr/>
      </p:nvGrpSpPr>
      <p:grpSpPr>
        <a:xfrm>
          <a:off x="0" y="0"/>
          <a:ext cx="0" cy="0"/>
          <a:chOff x="0" y="0"/>
          <a:chExt cx="0" cy="0"/>
        </a:xfrm>
      </p:grpSpPr>
      <p:pic>
        <p:nvPicPr>
          <p:cNvPr id="7" name="Picture Placeholder 6" descr="A group of bottles of liquid&#10;&#10;Description automatically generated">
            <a:extLst>
              <a:ext uri="{FF2B5EF4-FFF2-40B4-BE49-F238E27FC236}">
                <a16:creationId xmlns:a16="http://schemas.microsoft.com/office/drawing/2014/main" id="{838209A9-3605-775A-CD72-49E00102740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4" name="Rectangle 3">
            <a:extLst>
              <a:ext uri="{FF2B5EF4-FFF2-40B4-BE49-F238E27FC236}">
                <a16:creationId xmlns:a16="http://schemas.microsoft.com/office/drawing/2014/main" id="{34173075-567B-566B-59BA-2B47E452EB53}"/>
              </a:ext>
            </a:extLst>
          </p:cNvPr>
          <p:cNvSpPr/>
          <p:nvPr/>
        </p:nvSpPr>
        <p:spPr>
          <a:xfrm>
            <a:off x="0" y="0"/>
            <a:ext cx="12192000" cy="6858000"/>
          </a:xfrm>
          <a:prstGeom prst="rect">
            <a:avLst/>
          </a:prstGeom>
          <a:gradFill flip="none" rotWithShape="1">
            <a:gsLst>
              <a:gs pos="30000">
                <a:srgbClr val="CB003D">
                  <a:alpha val="75000"/>
                </a:srgbClr>
              </a:gs>
              <a:gs pos="100000">
                <a:srgbClr val="CB003D">
                  <a:alpha val="75000"/>
                </a:srgb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8AE1FA3-7A49-DC34-E8AC-8CBC137374C3}"/>
              </a:ext>
            </a:extLst>
          </p:cNvPr>
          <p:cNvSpPr txBox="1"/>
          <p:nvPr/>
        </p:nvSpPr>
        <p:spPr>
          <a:xfrm>
            <a:off x="1643742" y="2571395"/>
            <a:ext cx="8904515" cy="1446550"/>
          </a:xfrm>
          <a:prstGeom prst="rect">
            <a:avLst/>
          </a:prstGeom>
          <a:noFill/>
        </p:spPr>
        <p:txBody>
          <a:bodyPr wrap="square" rtlCol="0">
            <a:spAutoFit/>
          </a:bodyPr>
          <a:lstStyle/>
          <a:p>
            <a:pPr algn="ctr"/>
            <a:r>
              <a:rPr lang="en-US" sz="8800">
                <a:solidFill>
                  <a:schemeClr val="bg1"/>
                </a:solidFill>
                <a:latin typeface="Montserrat SemiBold" panose="00000700000000000000" pitchFamily="2" charset="0"/>
              </a:rPr>
              <a:t>Selling</a:t>
            </a:r>
          </a:p>
        </p:txBody>
      </p:sp>
      <p:pic>
        <p:nvPicPr>
          <p:cNvPr id="3" name="Picture 2" descr="A black background with white text&#10;&#10;Description automatically generated">
            <a:extLst>
              <a:ext uri="{FF2B5EF4-FFF2-40B4-BE49-F238E27FC236}">
                <a16:creationId xmlns:a16="http://schemas.microsoft.com/office/drawing/2014/main" id="{D6947C0B-B369-9A9A-08AC-A1B3311DF1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19265" y="5719188"/>
            <a:ext cx="2353470" cy="392245"/>
          </a:xfrm>
          <a:prstGeom prst="rect">
            <a:avLst/>
          </a:prstGeom>
        </p:spPr>
      </p:pic>
    </p:spTree>
    <p:extLst>
      <p:ext uri="{BB962C8B-B14F-4D97-AF65-F5344CB8AC3E}">
        <p14:creationId xmlns:p14="http://schemas.microsoft.com/office/powerpoint/2010/main" val="35007258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77F92-242E-012B-1333-DC6C69EC0141}"/>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25046230-3647-FEAE-AFF3-01EFAAEAA7FC}"/>
              </a:ext>
            </a:extLst>
          </p:cNvPr>
          <p:cNvSpPr txBox="1"/>
          <p:nvPr/>
        </p:nvSpPr>
        <p:spPr>
          <a:xfrm>
            <a:off x="5347748" y="927822"/>
            <a:ext cx="5434552" cy="1077218"/>
          </a:xfrm>
          <a:prstGeom prst="rect">
            <a:avLst/>
          </a:prstGeom>
          <a:noFill/>
        </p:spPr>
        <p:txBody>
          <a:bodyPr wrap="square" rtlCol="0">
            <a:spAutoFit/>
          </a:bodyPr>
          <a:lstStyle/>
          <a:p>
            <a:r>
              <a:rPr lang="en-US" sz="3200">
                <a:latin typeface="Montserrat SemiBold" panose="00000700000000000000" pitchFamily="2" charset="0"/>
              </a:rPr>
              <a:t>Questions To</a:t>
            </a:r>
          </a:p>
          <a:p>
            <a:r>
              <a:rPr lang="en-US" sz="3200">
                <a:solidFill>
                  <a:srgbClr val="CB003D"/>
                </a:solidFill>
                <a:latin typeface="Montserrat SemiBold" panose="00000700000000000000" pitchFamily="2" charset="0"/>
              </a:rPr>
              <a:t>Ask Yourself</a:t>
            </a:r>
          </a:p>
        </p:txBody>
      </p:sp>
      <p:pic>
        <p:nvPicPr>
          <p:cNvPr id="3" name="Picture 2">
            <a:extLst>
              <a:ext uri="{FF2B5EF4-FFF2-40B4-BE49-F238E27FC236}">
                <a16:creationId xmlns:a16="http://schemas.microsoft.com/office/drawing/2014/main" id="{B89C95B2-9978-B8FD-15C5-5FC8C2203A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b="-28684"/>
          <a:stretch/>
        </p:blipFill>
        <p:spPr>
          <a:xfrm>
            <a:off x="10870998" y="540567"/>
            <a:ext cx="594057" cy="367352"/>
          </a:xfrm>
          <a:prstGeom prst="rect">
            <a:avLst/>
          </a:prstGeom>
        </p:spPr>
      </p:pic>
      <p:sp>
        <p:nvSpPr>
          <p:cNvPr id="5" name="TextBox 4">
            <a:extLst>
              <a:ext uri="{FF2B5EF4-FFF2-40B4-BE49-F238E27FC236}">
                <a16:creationId xmlns:a16="http://schemas.microsoft.com/office/drawing/2014/main" id="{657DDEB0-99E7-C9CC-5964-46684C4592F9}"/>
              </a:ext>
            </a:extLst>
          </p:cNvPr>
          <p:cNvSpPr txBox="1"/>
          <p:nvPr/>
        </p:nvSpPr>
        <p:spPr>
          <a:xfrm>
            <a:off x="5347748" y="2291222"/>
            <a:ext cx="6117307" cy="3744102"/>
          </a:xfrm>
          <a:prstGeom prst="rect">
            <a:avLst/>
          </a:prstGeom>
          <a:noFill/>
        </p:spPr>
        <p:txBody>
          <a:bodyPr wrap="square">
            <a:spAutoFit/>
          </a:bodyPr>
          <a:lstStyle/>
          <a:p>
            <a:pPr eaLnBrk="1" hangingPunct="1">
              <a:lnSpc>
                <a:spcPct val="90000"/>
              </a:lnSpc>
            </a:pPr>
            <a:r>
              <a:rPr lang="en-US" altLang="en-US" sz="1400" b="1"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Why would I want to lead with SELLING LABELS?</a:t>
            </a:r>
          </a:p>
          <a:p>
            <a:pPr marL="285750" indent="-285750">
              <a:lnSpc>
                <a:spcPct val="90000"/>
              </a:lnSpc>
              <a:buFont typeface="Arial" panose="020B0604020202020204" pitchFamily="34" charset="0"/>
              <a:buChar char="•"/>
            </a:pPr>
            <a:r>
              <a:rPr lang="en-US" altLang="en-US" sz="1400" u="sng"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Answer</a:t>
            </a: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You’re already providing their packaging materials, “Labels Make the Total Package”</a:t>
            </a:r>
          </a:p>
          <a:p>
            <a:pPr marL="285750" indent="-285750" eaLnBrk="1" hangingPunct="1">
              <a:lnSpc>
                <a:spcPct val="105000"/>
              </a:lnSpc>
              <a:buFont typeface="Arial" panose="020B0604020202020204" pitchFamily="34" charset="0"/>
              <a:buChar char="•"/>
            </a:pPr>
            <a:endPar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endParaRPr>
          </a:p>
          <a:p>
            <a:pPr eaLnBrk="1" hangingPunct="1">
              <a:lnSpc>
                <a:spcPct val="90000"/>
              </a:lnSpc>
            </a:pPr>
            <a:r>
              <a:rPr lang="en-US" altLang="en-US" sz="1400" b="1"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Do you currently sell labels to your largest customers?</a:t>
            </a:r>
          </a:p>
          <a:p>
            <a:pPr marL="285750" indent="-285750">
              <a:lnSpc>
                <a:spcPct val="105000"/>
              </a:lnSpc>
              <a:buFont typeface="Arial" panose="020B0604020202020204" pitchFamily="34" charset="0"/>
              <a:buChar char="•"/>
            </a:pPr>
            <a:r>
              <a:rPr lang="en-US" altLang="en-US" sz="1400" u="sng"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Answer</a:t>
            </a: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Should be YES and if you are not, ask yourself WHY?</a:t>
            </a:r>
          </a:p>
          <a:p>
            <a:pPr marL="285750" indent="-285750">
              <a:lnSpc>
                <a:spcPct val="105000"/>
              </a:lnSpc>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Overcome both internal and external challenges that keep you from servicing this everyday need your customer is purchasing with your competition</a:t>
            </a:r>
          </a:p>
          <a:p>
            <a:pPr marL="285750" indent="-285750" eaLnBrk="1" hangingPunct="1">
              <a:lnSpc>
                <a:spcPct val="90000"/>
              </a:lnSpc>
              <a:buFont typeface="Arial" panose="020B0604020202020204" pitchFamily="34" charset="0"/>
              <a:buChar char="•"/>
            </a:pPr>
            <a:endPar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endParaRPr>
          </a:p>
          <a:p>
            <a:pPr eaLnBrk="1" hangingPunct="1">
              <a:lnSpc>
                <a:spcPct val="90000"/>
              </a:lnSpc>
            </a:pPr>
            <a:r>
              <a:rPr lang="en-US" altLang="en-US" sz="1400" b="1"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Do you have any customers in manufacturing, logistics or distribution?</a:t>
            </a:r>
          </a:p>
          <a:p>
            <a:pPr marL="285750" indent="-285750">
              <a:lnSpc>
                <a:spcPct val="90000"/>
              </a:lnSpc>
              <a:buFont typeface="Arial" panose="020B0604020202020204" pitchFamily="34" charset="0"/>
              <a:buChar char="•"/>
            </a:pPr>
            <a:r>
              <a:rPr lang="en-US" altLang="en-US" sz="1400" u="sng"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Answer</a:t>
            </a: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If yes, TARGET these accounts for large volume label sales</a:t>
            </a:r>
          </a:p>
          <a:p>
            <a:pPr eaLnBrk="1" hangingPunct="1">
              <a:lnSpc>
                <a:spcPct val="90000"/>
              </a:lnSpc>
            </a:pPr>
            <a:endPar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endParaRPr>
          </a:p>
          <a:p>
            <a:pPr eaLnBrk="1" hangingPunct="1">
              <a:lnSpc>
                <a:spcPct val="90000"/>
              </a:lnSpc>
            </a:pPr>
            <a:r>
              <a:rPr lang="en-US" altLang="en-US" sz="1400" b="1"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How can I differentiate myself from my competition?</a:t>
            </a:r>
          </a:p>
          <a:p>
            <a:pPr marL="285750" indent="-285750">
              <a:lnSpc>
                <a:spcPct val="90000"/>
              </a:lnSpc>
              <a:buFont typeface="Arial" panose="020B0604020202020204" pitchFamily="34" charset="0"/>
              <a:buChar char="•"/>
            </a:pPr>
            <a:r>
              <a:rPr lang="en-US" altLang="en-US" sz="1400" u="sng"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Answer</a:t>
            </a: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Offer value and added convenience by limiting their sources for products you can already provide</a:t>
            </a:r>
          </a:p>
          <a:p>
            <a:pPr marL="285750" indent="-285750">
              <a:lnSpc>
                <a:spcPct val="90000"/>
              </a:lnSpc>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Offer programs to save your customers money</a:t>
            </a:r>
          </a:p>
          <a:p>
            <a:pPr marL="285750" indent="-285750">
              <a:lnSpc>
                <a:spcPct val="90000"/>
              </a:lnSpc>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Listen to your “customer’s pain” and create label and ribbon solutions</a:t>
            </a:r>
          </a:p>
        </p:txBody>
      </p:sp>
      <p:pic>
        <p:nvPicPr>
          <p:cNvPr id="7" name="Picture Placeholder 6" descr="Boxes on shelves in a warehouse&#10;&#10;Description automatically generated">
            <a:extLst>
              <a:ext uri="{FF2B5EF4-FFF2-40B4-BE49-F238E27FC236}">
                <a16:creationId xmlns:a16="http://schemas.microsoft.com/office/drawing/2014/main" id="{45E31200-DC59-87D1-324B-020E4F986147}"/>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0" y="0"/>
            <a:ext cx="4673600" cy="6858000"/>
          </a:xfrm>
        </p:spPr>
      </p:pic>
    </p:spTree>
    <p:extLst>
      <p:ext uri="{BB962C8B-B14F-4D97-AF65-F5344CB8AC3E}">
        <p14:creationId xmlns:p14="http://schemas.microsoft.com/office/powerpoint/2010/main" val="31043471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5836C-E7D5-DCAF-F68C-849CE5986957}"/>
            </a:ext>
          </a:extLst>
        </p:cNvPr>
        <p:cNvGrpSpPr/>
        <p:nvPr/>
      </p:nvGrpSpPr>
      <p:grpSpPr>
        <a:xfrm>
          <a:off x="0" y="0"/>
          <a:ext cx="0" cy="0"/>
          <a:chOff x="0" y="0"/>
          <a:chExt cx="0" cy="0"/>
        </a:xfrm>
      </p:grpSpPr>
      <p:pic>
        <p:nvPicPr>
          <p:cNvPr id="6" name="Picture Placeholder 5" descr="A bottle of orange liquid on a stump&#10;&#10;Description automatically generated">
            <a:extLst>
              <a:ext uri="{FF2B5EF4-FFF2-40B4-BE49-F238E27FC236}">
                <a16:creationId xmlns:a16="http://schemas.microsoft.com/office/drawing/2014/main" id="{9C0D7734-F235-C66B-8DA4-37A7A202EF8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18" name="TextBox 17">
            <a:extLst>
              <a:ext uri="{FF2B5EF4-FFF2-40B4-BE49-F238E27FC236}">
                <a16:creationId xmlns:a16="http://schemas.microsoft.com/office/drawing/2014/main" id="{C847533D-1507-E50D-0711-82F5403C9E32}"/>
              </a:ext>
            </a:extLst>
          </p:cNvPr>
          <p:cNvSpPr txBox="1"/>
          <p:nvPr/>
        </p:nvSpPr>
        <p:spPr>
          <a:xfrm>
            <a:off x="5347748" y="831570"/>
            <a:ext cx="5434552" cy="584775"/>
          </a:xfrm>
          <a:prstGeom prst="rect">
            <a:avLst/>
          </a:prstGeom>
          <a:noFill/>
        </p:spPr>
        <p:txBody>
          <a:bodyPr wrap="square" rtlCol="0">
            <a:spAutoFit/>
          </a:bodyPr>
          <a:lstStyle/>
          <a:p>
            <a:r>
              <a:rPr lang="en-US" sz="3200">
                <a:latin typeface="Montserrat SemiBold" panose="00000700000000000000" pitchFamily="2" charset="0"/>
              </a:rPr>
              <a:t>How Do I </a:t>
            </a:r>
            <a:r>
              <a:rPr lang="en-US" sz="3200">
                <a:solidFill>
                  <a:srgbClr val="CB003D"/>
                </a:solidFill>
                <a:latin typeface="Montserrat SemiBold" panose="00000700000000000000" pitchFamily="2" charset="0"/>
              </a:rPr>
              <a:t>Sell Labels?</a:t>
            </a:r>
          </a:p>
        </p:txBody>
      </p:sp>
      <p:pic>
        <p:nvPicPr>
          <p:cNvPr id="3" name="Picture 2">
            <a:extLst>
              <a:ext uri="{FF2B5EF4-FFF2-40B4-BE49-F238E27FC236}">
                <a16:creationId xmlns:a16="http://schemas.microsoft.com/office/drawing/2014/main" id="{D886AD18-680E-56EC-B62C-B73792F2A4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 b="-28684"/>
          <a:stretch/>
        </p:blipFill>
        <p:spPr>
          <a:xfrm>
            <a:off x="10870998" y="540567"/>
            <a:ext cx="594057" cy="367352"/>
          </a:xfrm>
          <a:prstGeom prst="rect">
            <a:avLst/>
          </a:prstGeom>
        </p:spPr>
      </p:pic>
      <p:sp>
        <p:nvSpPr>
          <p:cNvPr id="5" name="TextBox 4">
            <a:extLst>
              <a:ext uri="{FF2B5EF4-FFF2-40B4-BE49-F238E27FC236}">
                <a16:creationId xmlns:a16="http://schemas.microsoft.com/office/drawing/2014/main" id="{B813B307-58A3-63F1-D948-4E5D89BE3C68}"/>
              </a:ext>
            </a:extLst>
          </p:cNvPr>
          <p:cNvSpPr txBox="1"/>
          <p:nvPr/>
        </p:nvSpPr>
        <p:spPr>
          <a:xfrm>
            <a:off x="5347748" y="1604533"/>
            <a:ext cx="6117307" cy="4616648"/>
          </a:xfrm>
          <a:prstGeom prst="rect">
            <a:avLst/>
          </a:prstGeom>
          <a:noFill/>
        </p:spPr>
        <p:txBody>
          <a:bodyPr wrap="square">
            <a:spAutoFit/>
          </a:bodyPr>
          <a:lstStyle/>
          <a:p>
            <a:pPr eaLnBrk="1" hangingPunct="1">
              <a:spcBef>
                <a:spcPct val="0"/>
              </a:spcBef>
              <a:buFontTx/>
              <a:buNone/>
            </a:pPr>
            <a:r>
              <a:rPr lang="en-US" altLang="en-US" sz="1400" b="1" dirty="0">
                <a:solidFill>
                  <a:srgbClr val="CB003D"/>
                </a:solidFill>
                <a:latin typeface="Roboto" panose="02000000000000000000" pitchFamily="2" charset="0"/>
                <a:ea typeface="Roboto" panose="02000000000000000000" pitchFamily="2" charset="0"/>
                <a:cs typeface="Poppins" panose="00000500000000000000" pitchFamily="2" charset="0"/>
              </a:rPr>
              <a:t>Most Important: Be aware of your customers’ needs</a:t>
            </a:r>
          </a:p>
          <a:p>
            <a:pPr eaLnBrk="1" hangingPunct="1">
              <a:spcBef>
                <a:spcPct val="0"/>
              </a:spcBef>
              <a:buFontTx/>
              <a:buNone/>
            </a:pPr>
            <a:endPar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endParaRPr>
          </a:p>
          <a:p>
            <a:pPr eaLnBrk="1" hangingPunct="1">
              <a:spcBef>
                <a:spcPct val="0"/>
              </a:spcBef>
              <a:buFontTx/>
              <a:buNone/>
            </a:pPr>
            <a:r>
              <a:rPr lang="en-US" altLang="en-US" sz="1400" b="1"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Labels are needed EVERYWHERE!</a:t>
            </a:r>
          </a:p>
          <a:p>
            <a:pPr marL="285750" indent="-285750">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Do your customers receive products?</a:t>
            </a:r>
          </a:p>
          <a:p>
            <a:pPr marL="285750" indent="-285750">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Do your customers inventory products?</a:t>
            </a:r>
          </a:p>
          <a:p>
            <a:pPr marL="285750" indent="-285750">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Do your customers manufacture products?</a:t>
            </a:r>
          </a:p>
          <a:p>
            <a:pPr marL="285750" indent="-285750">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Do your customers ship products?</a:t>
            </a:r>
          </a:p>
          <a:p>
            <a:pPr lvl="1" eaLnBrk="1" hangingPunct="1">
              <a:spcBef>
                <a:spcPct val="0"/>
              </a:spcBef>
              <a:buFontTx/>
              <a:buChar char="•"/>
            </a:pPr>
            <a:endPar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endParaRPr>
          </a:p>
          <a:p>
            <a:pPr eaLnBrk="1" hangingPunct="1">
              <a:spcBef>
                <a:spcPct val="0"/>
              </a:spcBef>
              <a:buFontTx/>
              <a:buNone/>
            </a:pPr>
            <a:r>
              <a:rPr lang="en-US" altLang="en-US" sz="1400" b="1" dirty="0">
                <a:solidFill>
                  <a:srgbClr val="CB003D"/>
                </a:solidFill>
                <a:latin typeface="Roboto" panose="02000000000000000000" pitchFamily="2" charset="0"/>
                <a:ea typeface="Roboto" panose="02000000000000000000" pitchFamily="2" charset="0"/>
                <a:cs typeface="Poppins" panose="00000500000000000000" pitchFamily="2" charset="0"/>
              </a:rPr>
              <a:t>If YOU are not selling labels to your customer, your COMPETITION IS!  </a:t>
            </a:r>
            <a:r>
              <a:rPr lang="en-US" altLang="en-US" sz="1400" b="1"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What else do you want them to sell YOUR customer?</a:t>
            </a:r>
          </a:p>
          <a:p>
            <a:pPr eaLnBrk="1" hangingPunct="1">
              <a:spcBef>
                <a:spcPct val="0"/>
              </a:spcBef>
              <a:buFontTx/>
              <a:buNone/>
            </a:pPr>
            <a:endPar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endParaRPr>
          </a:p>
          <a:p>
            <a:pPr eaLnBrk="1" hangingPunct="1">
              <a:spcBef>
                <a:spcPct val="0"/>
              </a:spcBef>
              <a:buFontTx/>
              <a:buNone/>
            </a:pPr>
            <a:r>
              <a:rPr lang="en-US" altLang="en-US" sz="1400" b="1"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4 basic questions to be asking your customer:  </a:t>
            </a:r>
          </a:p>
          <a:p>
            <a:pPr eaLnBrk="1" hangingPunct="1">
              <a:spcBef>
                <a:spcPct val="0"/>
              </a:spcBef>
              <a:buFontTx/>
              <a:buNone/>
            </a:pPr>
            <a:endPar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endParaRPr>
          </a:p>
          <a:p>
            <a:pPr marL="342900" indent="-342900" eaLnBrk="1" hangingPunct="1">
              <a:spcBef>
                <a:spcPct val="0"/>
              </a:spcBef>
              <a:buFont typeface="+mj-lt"/>
              <a:buAutoNum type="arabicPeriod"/>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Explain the application and what is the label being applied to?  </a:t>
            </a:r>
          </a:p>
          <a:p>
            <a:pPr marL="342900" indent="-342900" eaLnBrk="1" hangingPunct="1">
              <a:spcBef>
                <a:spcPct val="0"/>
              </a:spcBef>
              <a:buFont typeface="+mj-lt"/>
              <a:buAutoNum type="arabicPeriod"/>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What application and service temp will the label be applied?  </a:t>
            </a:r>
          </a:p>
          <a:p>
            <a:pPr marL="342900" indent="-342900" eaLnBrk="1" hangingPunct="1">
              <a:spcBef>
                <a:spcPct val="0"/>
              </a:spcBef>
              <a:buFont typeface="+mj-lt"/>
              <a:buAutoNum type="arabicPeriod"/>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Environment: Will it be exposed to heat or cold? Humidity and moisture? Will grease, oil, sunlight, caustic chemicals, or other factors affect durability? Does it need to be a permanent label or removable and easily peeled off? </a:t>
            </a:r>
          </a:p>
          <a:p>
            <a:pPr marL="342900" indent="-342900" eaLnBrk="1" hangingPunct="1">
              <a:spcBef>
                <a:spcPct val="0"/>
              </a:spcBef>
              <a:buFont typeface="+mj-lt"/>
              <a:buAutoNum type="arabicPeriod"/>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Applying the label: Will this label be affixed by machine or by hand? Is variable imprinting required?</a:t>
            </a:r>
          </a:p>
        </p:txBody>
      </p:sp>
    </p:spTree>
    <p:extLst>
      <p:ext uri="{BB962C8B-B14F-4D97-AF65-F5344CB8AC3E}">
        <p14:creationId xmlns:p14="http://schemas.microsoft.com/office/powerpoint/2010/main" val="34487292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3087F-1D31-764A-F998-3E3DC30BEFCB}"/>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9231C49A-2714-7A50-4A3A-CC94FC89C592}"/>
              </a:ext>
            </a:extLst>
          </p:cNvPr>
          <p:cNvSpPr/>
          <p:nvPr/>
        </p:nvSpPr>
        <p:spPr>
          <a:xfrm>
            <a:off x="7547429" y="1"/>
            <a:ext cx="2888342" cy="4891314"/>
          </a:xfrm>
          <a:prstGeom prst="rect">
            <a:avLst/>
          </a:prstGeom>
          <a:solidFill>
            <a:srgbClr val="CB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Placeholder 14" descr="A group of cans with labels&#10;&#10;Description automatically generated">
            <a:extLst>
              <a:ext uri="{FF2B5EF4-FFF2-40B4-BE49-F238E27FC236}">
                <a16:creationId xmlns:a16="http://schemas.microsoft.com/office/drawing/2014/main" id="{95B181BD-0E6A-F10E-3E45-4D68336EA8F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10" name="TextBox 9">
            <a:extLst>
              <a:ext uri="{FF2B5EF4-FFF2-40B4-BE49-F238E27FC236}">
                <a16:creationId xmlns:a16="http://schemas.microsoft.com/office/drawing/2014/main" id="{5263107F-A8AA-2D44-733A-BB69191C72BC}"/>
              </a:ext>
            </a:extLst>
          </p:cNvPr>
          <p:cNvSpPr txBox="1"/>
          <p:nvPr/>
        </p:nvSpPr>
        <p:spPr>
          <a:xfrm>
            <a:off x="1037811" y="1260619"/>
            <a:ext cx="5109030" cy="1077218"/>
          </a:xfrm>
          <a:prstGeom prst="rect">
            <a:avLst/>
          </a:prstGeom>
          <a:noFill/>
        </p:spPr>
        <p:txBody>
          <a:bodyPr wrap="square" rtlCol="0">
            <a:spAutoFit/>
          </a:bodyPr>
          <a:lstStyle/>
          <a:p>
            <a:r>
              <a:rPr lang="en-US" sz="3200">
                <a:latin typeface="Montserrat SemiBold" panose="00000700000000000000" pitchFamily="2" charset="0"/>
              </a:rPr>
              <a:t>Achieving The</a:t>
            </a:r>
          </a:p>
          <a:p>
            <a:r>
              <a:rPr lang="en-US" sz="3200">
                <a:solidFill>
                  <a:srgbClr val="CB003D"/>
                </a:solidFill>
                <a:latin typeface="Montserrat SemiBold" panose="00000700000000000000" pitchFamily="2" charset="0"/>
              </a:rPr>
              <a:t>Best Results</a:t>
            </a:r>
          </a:p>
        </p:txBody>
      </p:sp>
      <p:pic>
        <p:nvPicPr>
          <p:cNvPr id="7" name="Picture 6">
            <a:extLst>
              <a:ext uri="{FF2B5EF4-FFF2-40B4-BE49-F238E27FC236}">
                <a16:creationId xmlns:a16="http://schemas.microsoft.com/office/drawing/2014/main" id="{FC477332-3FBF-7F1E-6475-1827DCBFDC0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 b="-28684"/>
          <a:stretch/>
        </p:blipFill>
        <p:spPr>
          <a:xfrm>
            <a:off x="456821" y="533400"/>
            <a:ext cx="594057" cy="367352"/>
          </a:xfrm>
          <a:prstGeom prst="rect">
            <a:avLst/>
          </a:prstGeom>
        </p:spPr>
      </p:pic>
      <p:sp>
        <p:nvSpPr>
          <p:cNvPr id="13" name="TextBox 12">
            <a:extLst>
              <a:ext uri="{FF2B5EF4-FFF2-40B4-BE49-F238E27FC236}">
                <a16:creationId xmlns:a16="http://schemas.microsoft.com/office/drawing/2014/main" id="{B4EA621C-104E-9336-8F1E-AA08DDBFD5AB}"/>
              </a:ext>
            </a:extLst>
          </p:cNvPr>
          <p:cNvSpPr txBox="1"/>
          <p:nvPr/>
        </p:nvSpPr>
        <p:spPr>
          <a:xfrm>
            <a:off x="1075015" y="2561709"/>
            <a:ext cx="6124072" cy="3753976"/>
          </a:xfrm>
          <a:prstGeom prst="rect">
            <a:avLst/>
          </a:prstGeom>
          <a:noFill/>
        </p:spPr>
        <p:txBody>
          <a:bodyPr wrap="square">
            <a:spAutoFit/>
          </a:bodyPr>
          <a:lstStyle/>
          <a:p>
            <a:pPr eaLnBrk="1" hangingPunct="1">
              <a:lnSpc>
                <a:spcPct val="90000"/>
              </a:lnSpc>
              <a:buFont typeface="Arial" panose="020B0604020202020204" pitchFamily="34" charset="0"/>
              <a:buNone/>
            </a:pPr>
            <a:r>
              <a:rPr lang="en-US" altLang="en-US" sz="1400" b="1"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Achieving successful results with printed labels is a matter of</a:t>
            </a:r>
          </a:p>
          <a:p>
            <a:pPr eaLnBrk="1" hangingPunct="1">
              <a:lnSpc>
                <a:spcPct val="90000"/>
              </a:lnSpc>
              <a:buFont typeface="Arial" panose="020B0604020202020204" pitchFamily="34" charset="0"/>
              <a:buNone/>
            </a:pPr>
            <a:r>
              <a:rPr lang="en-US" altLang="en-US" sz="1400" b="1"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both planning and preparation.</a:t>
            </a:r>
          </a:p>
          <a:p>
            <a:pPr eaLnBrk="1" hangingPunct="1">
              <a:lnSpc>
                <a:spcPct val="90000"/>
              </a:lnSpc>
              <a:buFont typeface="Arial" panose="020B0604020202020204" pitchFamily="34" charset="0"/>
              <a:buNone/>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marL="285750" indent="-285750" eaLnBrk="1" hangingPunct="1">
              <a:lnSpc>
                <a:spcPct val="85000"/>
              </a:lnSpc>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Discuss the product with ID Images -- your printing supplier, as early in the process as possible.</a:t>
            </a:r>
          </a:p>
          <a:p>
            <a:pPr eaLnBrk="1" hangingPunct="1">
              <a:lnSpc>
                <a:spcPct val="90000"/>
              </a:lnSpc>
              <a:buFont typeface="Arial" panose="020B0604020202020204" pitchFamily="34" charset="0"/>
              <a:buNone/>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eaLnBrk="1" hangingPunct="1">
              <a:lnSpc>
                <a:spcPct val="90000"/>
              </a:lnSpc>
              <a:buFont typeface="Arial" panose="020B0604020202020204" pitchFamily="34" charset="0"/>
              <a:buNone/>
            </a:pPr>
            <a:r>
              <a:rPr lang="en-US" altLang="en-US" sz="1400" b="1" dirty="0">
                <a:solidFill>
                  <a:srgbClr val="CB003D"/>
                </a:solidFill>
                <a:latin typeface="Roboto" panose="02000000000000000000" pitchFamily="2" charset="0"/>
                <a:ea typeface="Roboto" panose="02000000000000000000" pitchFamily="2" charset="0"/>
                <a:cs typeface="Poppins" panose="00000500000000000000" pitchFamily="2" charset="0"/>
              </a:rPr>
              <a:t>Overcome challenges by thinking of them as OPPORTUNITIES!</a:t>
            </a:r>
          </a:p>
          <a:p>
            <a:pPr eaLnBrk="1" hangingPunct="1">
              <a:lnSpc>
                <a:spcPct val="90000"/>
              </a:lnSpc>
              <a:buFont typeface="Arial" panose="020B0604020202020204" pitchFamily="34" charset="0"/>
              <a:buNone/>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marL="285750" indent="-285750" eaLnBrk="1" hangingPunct="1">
              <a:lnSpc>
                <a:spcPct val="125000"/>
              </a:lnSpc>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Product Knowledge</a:t>
            </a:r>
          </a:p>
          <a:p>
            <a:pPr marL="285750" indent="-285750" eaLnBrk="1" hangingPunct="1">
              <a:lnSpc>
                <a:spcPct val="125000"/>
              </a:lnSpc>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Knowing the questions to ask regarding printers and labels </a:t>
            </a:r>
          </a:p>
          <a:p>
            <a:pPr marL="285750" indent="-285750" eaLnBrk="1" hangingPunct="1">
              <a:lnSpc>
                <a:spcPct val="125000"/>
              </a:lnSpc>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Pricing</a:t>
            </a:r>
          </a:p>
          <a:p>
            <a:pPr marL="285750" indent="-285750" eaLnBrk="1" hangingPunct="1">
              <a:lnSpc>
                <a:spcPct val="125000"/>
              </a:lnSpc>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Minimums</a:t>
            </a:r>
          </a:p>
          <a:p>
            <a:pPr marL="285750" indent="-285750" eaLnBrk="1" hangingPunct="1">
              <a:lnSpc>
                <a:spcPct val="125000"/>
              </a:lnSpc>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Tooling charges</a:t>
            </a:r>
          </a:p>
          <a:p>
            <a:pPr marL="285750" indent="-285750" eaLnBrk="1" hangingPunct="1">
              <a:lnSpc>
                <a:spcPct val="125000"/>
              </a:lnSpc>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Misconception that there is little margin to be made in selling labels </a:t>
            </a:r>
          </a:p>
          <a:p>
            <a:pPr eaLnBrk="1" hangingPunct="1">
              <a:lnSpc>
                <a:spcPct val="125000"/>
              </a:lnSpc>
              <a:buFont typeface="Wingdings" pitchFamily="2" charset="2"/>
              <a:buChar char="§"/>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eaLnBrk="1" hangingPunct="1">
              <a:lnSpc>
                <a:spcPct val="125000"/>
              </a:lnSpc>
              <a:buFont typeface="Arial" panose="020B0604020202020204" pitchFamily="34" charset="0"/>
              <a:buNone/>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Open Discussion From Questionnaire Results.</a:t>
            </a:r>
          </a:p>
        </p:txBody>
      </p:sp>
    </p:spTree>
    <p:extLst>
      <p:ext uri="{BB962C8B-B14F-4D97-AF65-F5344CB8AC3E}">
        <p14:creationId xmlns:p14="http://schemas.microsoft.com/office/powerpoint/2010/main" val="3002745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CD892-EE75-BEAD-3694-16826B64CBE4}"/>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6AF05FF9-05ED-0E04-076A-DA143FD57B79}"/>
              </a:ext>
            </a:extLst>
          </p:cNvPr>
          <p:cNvSpPr/>
          <p:nvPr/>
        </p:nvSpPr>
        <p:spPr>
          <a:xfrm>
            <a:off x="1343391" y="0"/>
            <a:ext cx="3009152" cy="6858000"/>
          </a:xfrm>
          <a:prstGeom prst="rect">
            <a:avLst/>
          </a:prstGeom>
          <a:solidFill>
            <a:srgbClr val="CB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D37D052-CC25-51D8-DC66-967DF3D3C92D}"/>
              </a:ext>
            </a:extLst>
          </p:cNvPr>
          <p:cNvSpPr txBox="1"/>
          <p:nvPr/>
        </p:nvSpPr>
        <p:spPr>
          <a:xfrm>
            <a:off x="6096000" y="1378867"/>
            <a:ext cx="5073098" cy="1077218"/>
          </a:xfrm>
          <a:prstGeom prst="rect">
            <a:avLst/>
          </a:prstGeom>
          <a:noFill/>
        </p:spPr>
        <p:txBody>
          <a:bodyPr wrap="square" rtlCol="0">
            <a:spAutoFit/>
          </a:bodyPr>
          <a:lstStyle/>
          <a:p>
            <a:r>
              <a:rPr lang="en-US" sz="3200">
                <a:latin typeface="Montserrat SemiBold" panose="00000700000000000000" pitchFamily="2" charset="0"/>
              </a:rPr>
              <a:t>Understanding the</a:t>
            </a:r>
          </a:p>
          <a:p>
            <a:r>
              <a:rPr lang="en-US" sz="3200">
                <a:solidFill>
                  <a:srgbClr val="CB003D"/>
                </a:solidFill>
                <a:latin typeface="Montserrat SemiBold" panose="00000700000000000000" pitchFamily="2" charset="0"/>
              </a:rPr>
              <a:t>Components of a Label</a:t>
            </a:r>
          </a:p>
        </p:txBody>
      </p:sp>
      <p:pic>
        <p:nvPicPr>
          <p:cNvPr id="12" name="Picture 11">
            <a:extLst>
              <a:ext uri="{FF2B5EF4-FFF2-40B4-BE49-F238E27FC236}">
                <a16:creationId xmlns:a16="http://schemas.microsoft.com/office/drawing/2014/main" id="{CA67FD94-65FE-6C96-9BE3-D2D05D7CF98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b="-28684"/>
          <a:stretch/>
        </p:blipFill>
        <p:spPr>
          <a:xfrm>
            <a:off x="10870998" y="540567"/>
            <a:ext cx="594057" cy="367352"/>
          </a:xfrm>
          <a:prstGeom prst="rect">
            <a:avLst/>
          </a:prstGeom>
        </p:spPr>
      </p:pic>
      <p:sp>
        <p:nvSpPr>
          <p:cNvPr id="28" name="TextBox 27">
            <a:extLst>
              <a:ext uri="{FF2B5EF4-FFF2-40B4-BE49-F238E27FC236}">
                <a16:creationId xmlns:a16="http://schemas.microsoft.com/office/drawing/2014/main" id="{ACB71A10-DB8F-DE95-CF6B-BAEA7D9AFAC7}"/>
              </a:ext>
            </a:extLst>
          </p:cNvPr>
          <p:cNvSpPr txBox="1"/>
          <p:nvPr/>
        </p:nvSpPr>
        <p:spPr>
          <a:xfrm>
            <a:off x="6096000" y="2623086"/>
            <a:ext cx="5073098" cy="2964914"/>
          </a:xfrm>
          <a:prstGeom prst="rect">
            <a:avLst/>
          </a:prstGeom>
          <a:noFill/>
        </p:spPr>
        <p:txBody>
          <a:bodyPr wrap="square">
            <a:spAutoFit/>
          </a:bodyPr>
          <a:lstStyle/>
          <a:p>
            <a:pPr>
              <a:lnSpc>
                <a:spcPct val="150000"/>
              </a:lnSpc>
              <a:spcBef>
                <a:spcPct val="0"/>
              </a:spcBef>
              <a:buFontTx/>
              <a:buNone/>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There are </a:t>
            </a:r>
            <a:r>
              <a:rPr lang="en-US" altLang="en-US" sz="1400" b="1"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five components </a:t>
            </a: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to every label: </a:t>
            </a:r>
          </a:p>
          <a:p>
            <a:pPr>
              <a:lnSpc>
                <a:spcPct val="150000"/>
              </a:lnSpc>
              <a:spcBef>
                <a:spcPct val="0"/>
              </a:spcBef>
              <a:buFontTx/>
              <a:buNone/>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a:lnSpc>
                <a:spcPct val="150000"/>
              </a:lnSpc>
              <a:spcBef>
                <a:spcPct val="0"/>
              </a:spcBef>
              <a:buFontTx/>
              <a:buAutoNum type="arabicPeriod"/>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Topcoat or laminate (this is optional) </a:t>
            </a:r>
          </a:p>
          <a:p>
            <a:pPr>
              <a:lnSpc>
                <a:spcPct val="150000"/>
              </a:lnSpc>
              <a:spcBef>
                <a:spcPct val="0"/>
              </a:spcBef>
              <a:buFontTx/>
              <a:buAutoNum type="arabicPeriod"/>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Face stock </a:t>
            </a:r>
          </a:p>
          <a:p>
            <a:pPr>
              <a:lnSpc>
                <a:spcPct val="150000"/>
              </a:lnSpc>
              <a:spcBef>
                <a:spcPct val="0"/>
              </a:spcBef>
              <a:buFontTx/>
              <a:buAutoNum type="arabicPeriod"/>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Adhesive </a:t>
            </a:r>
          </a:p>
          <a:p>
            <a:pPr>
              <a:lnSpc>
                <a:spcPct val="150000"/>
              </a:lnSpc>
              <a:spcBef>
                <a:spcPct val="0"/>
              </a:spcBef>
              <a:buFontTx/>
              <a:buAutoNum type="arabicPeriod"/>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Backing or liner </a:t>
            </a:r>
          </a:p>
          <a:p>
            <a:pPr>
              <a:lnSpc>
                <a:spcPct val="150000"/>
              </a:lnSpc>
              <a:spcBef>
                <a:spcPct val="0"/>
              </a:spcBef>
              <a:buFontTx/>
              <a:buAutoNum type="arabicPeriod"/>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Substrate (what the label is going to adhere to) </a:t>
            </a:r>
          </a:p>
          <a:p>
            <a:pPr>
              <a:lnSpc>
                <a:spcPct val="150000"/>
              </a:lnSpc>
              <a:spcBef>
                <a:spcPct val="0"/>
              </a:spcBef>
              <a:buFontTx/>
              <a:buNone/>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a:lnSpc>
                <a:spcPct val="150000"/>
              </a:lnSpc>
              <a:spcBef>
                <a:spcPct val="0"/>
              </a:spcBef>
              <a:buFontTx/>
              <a:buNone/>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All five components have characteristics that affect end use. </a:t>
            </a:r>
          </a:p>
        </p:txBody>
      </p:sp>
      <p:pic>
        <p:nvPicPr>
          <p:cNvPr id="3" name="Picture 2" descr="A diagram of a pressure sensitive label structure&#10;&#10;Description automatically generated">
            <a:extLst>
              <a:ext uri="{FF2B5EF4-FFF2-40B4-BE49-F238E27FC236}">
                <a16:creationId xmlns:a16="http://schemas.microsoft.com/office/drawing/2014/main" id="{42379033-5D4B-696A-83D8-ECAA303E8733}"/>
              </a:ext>
            </a:extLst>
          </p:cNvPr>
          <p:cNvPicPr>
            <a:picLocks noChangeAspect="1"/>
          </p:cNvPicPr>
          <p:nvPr/>
        </p:nvPicPr>
        <p:blipFill rotWithShape="1">
          <a:blip r:embed="rId3">
            <a:extLst>
              <a:ext uri="{28A0092B-C50C-407E-A947-70E740481C1C}">
                <a14:useLocalDpi xmlns:a14="http://schemas.microsoft.com/office/drawing/2010/main" val="0"/>
              </a:ext>
            </a:extLst>
          </a:blip>
          <a:srcRect l="12368" t="11428" r="12199" b="12604"/>
          <a:stretch/>
        </p:blipFill>
        <p:spPr>
          <a:xfrm>
            <a:off x="242048" y="1515782"/>
            <a:ext cx="5376190" cy="3826435"/>
          </a:xfrm>
          <a:prstGeom prst="rect">
            <a:avLst/>
          </a:prstGeom>
        </p:spPr>
      </p:pic>
    </p:spTree>
    <p:extLst>
      <p:ext uri="{BB962C8B-B14F-4D97-AF65-F5344CB8AC3E}">
        <p14:creationId xmlns:p14="http://schemas.microsoft.com/office/powerpoint/2010/main" val="16476116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9B56E-FD4E-FE8C-7B11-F6141A23E38B}"/>
            </a:ext>
          </a:extLst>
        </p:cNvPr>
        <p:cNvGrpSpPr/>
        <p:nvPr/>
      </p:nvGrpSpPr>
      <p:grpSpPr>
        <a:xfrm>
          <a:off x="0" y="0"/>
          <a:ext cx="0" cy="0"/>
          <a:chOff x="0" y="0"/>
          <a:chExt cx="0" cy="0"/>
        </a:xfrm>
      </p:grpSpPr>
      <p:pic>
        <p:nvPicPr>
          <p:cNvPr id="8" name="Picture Placeholder 7" descr="A bottle of spray with a label&#10;&#10;Description automatically generated">
            <a:extLst>
              <a:ext uri="{FF2B5EF4-FFF2-40B4-BE49-F238E27FC236}">
                <a16:creationId xmlns:a16="http://schemas.microsoft.com/office/drawing/2014/main" id="{9A003628-C33A-4B33-4BB7-2AC5881BB51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18" name="TextBox 17">
            <a:extLst>
              <a:ext uri="{FF2B5EF4-FFF2-40B4-BE49-F238E27FC236}">
                <a16:creationId xmlns:a16="http://schemas.microsoft.com/office/drawing/2014/main" id="{0D2105E4-A499-D2AA-E4C7-DF2878E3F684}"/>
              </a:ext>
            </a:extLst>
          </p:cNvPr>
          <p:cNvSpPr txBox="1"/>
          <p:nvPr/>
        </p:nvSpPr>
        <p:spPr>
          <a:xfrm>
            <a:off x="5225885" y="907919"/>
            <a:ext cx="6361032" cy="1077218"/>
          </a:xfrm>
          <a:prstGeom prst="rect">
            <a:avLst/>
          </a:prstGeom>
          <a:noFill/>
        </p:spPr>
        <p:txBody>
          <a:bodyPr wrap="square" rtlCol="0">
            <a:spAutoFit/>
          </a:bodyPr>
          <a:lstStyle/>
          <a:p>
            <a:r>
              <a:rPr lang="en-US" sz="3200">
                <a:latin typeface="Montserrat SemiBold" panose="00000700000000000000" pitchFamily="2" charset="0"/>
              </a:rPr>
              <a:t>Delivering Expanded Services </a:t>
            </a:r>
            <a:r>
              <a:rPr lang="en-US" sz="3200">
                <a:solidFill>
                  <a:srgbClr val="CB003D"/>
                </a:solidFill>
                <a:latin typeface="Montserrat SemiBold" panose="00000700000000000000" pitchFamily="2" charset="0"/>
              </a:rPr>
              <a:t>With Proven Results</a:t>
            </a:r>
          </a:p>
        </p:txBody>
      </p:sp>
      <p:pic>
        <p:nvPicPr>
          <p:cNvPr id="3" name="Picture 2">
            <a:extLst>
              <a:ext uri="{FF2B5EF4-FFF2-40B4-BE49-F238E27FC236}">
                <a16:creationId xmlns:a16="http://schemas.microsoft.com/office/drawing/2014/main" id="{F3C0C859-88D0-12BC-49D6-E55B92FB1CB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 b="-28684"/>
          <a:stretch/>
        </p:blipFill>
        <p:spPr>
          <a:xfrm>
            <a:off x="10870998" y="540567"/>
            <a:ext cx="594057" cy="367352"/>
          </a:xfrm>
          <a:prstGeom prst="rect">
            <a:avLst/>
          </a:prstGeom>
        </p:spPr>
      </p:pic>
      <p:sp>
        <p:nvSpPr>
          <p:cNvPr id="6" name="TextBox 5">
            <a:extLst>
              <a:ext uri="{FF2B5EF4-FFF2-40B4-BE49-F238E27FC236}">
                <a16:creationId xmlns:a16="http://schemas.microsoft.com/office/drawing/2014/main" id="{C6667AC7-9D52-8092-CA56-8758FF947C22}"/>
              </a:ext>
            </a:extLst>
          </p:cNvPr>
          <p:cNvSpPr txBox="1"/>
          <p:nvPr/>
        </p:nvSpPr>
        <p:spPr>
          <a:xfrm>
            <a:off x="5245450" y="2023261"/>
            <a:ext cx="6155472" cy="4164217"/>
          </a:xfrm>
          <a:prstGeom prst="rect">
            <a:avLst/>
          </a:prstGeom>
          <a:noFill/>
        </p:spPr>
        <p:txBody>
          <a:bodyPr wrap="square">
            <a:spAutoFit/>
          </a:bodyPr>
          <a:lstStyle/>
          <a:p>
            <a:pPr eaLnBrk="1" hangingPunct="1">
              <a:lnSpc>
                <a:spcPct val="90000"/>
              </a:lnSpc>
              <a:buFont typeface="Wingdings" pitchFamily="2" charset="2"/>
              <a:buNone/>
            </a:pPr>
            <a:r>
              <a:rPr lang="en-US" altLang="en-US" sz="1400" b="1"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We are here to help!</a:t>
            </a:r>
          </a:p>
          <a:p>
            <a:pPr marL="285750" indent="-285750" eaLnBrk="1" hangingPunct="1">
              <a:lnSpc>
                <a:spcPct val="90000"/>
              </a:lnSpc>
              <a:buFont typeface="Arial" panose="020B0604020202020204" pitchFamily="34" charset="0"/>
              <a:buChar char="•"/>
            </a:pPr>
            <a:endPar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endParaRPr>
          </a:p>
          <a:p>
            <a:pPr eaLnBrk="1" hangingPunct="1">
              <a:lnSpc>
                <a:spcPct val="90000"/>
              </a:lnSpc>
            </a:pPr>
            <a:r>
              <a:rPr lang="en-US" altLang="en-US" sz="1400" b="1"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Sales Calls</a:t>
            </a:r>
          </a:p>
          <a:p>
            <a:pPr marL="285750" indent="-285750">
              <a:lnSpc>
                <a:spcPct val="90000"/>
              </a:lnSpc>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We will help in supporting with end user calls</a:t>
            </a:r>
          </a:p>
          <a:p>
            <a:pPr marL="742950" lvl="1" indent="-285750">
              <a:lnSpc>
                <a:spcPct val="90000"/>
              </a:lnSpc>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You qualify the account</a:t>
            </a:r>
          </a:p>
          <a:p>
            <a:pPr marL="742950" lvl="1" indent="-285750">
              <a:lnSpc>
                <a:spcPct val="90000"/>
              </a:lnSpc>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Set up the appointment with their contacts</a:t>
            </a:r>
          </a:p>
          <a:p>
            <a:pPr marL="742950" lvl="1" indent="-285750">
              <a:lnSpc>
                <a:spcPct val="90000"/>
              </a:lnSpc>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Products we provide will be quoted</a:t>
            </a:r>
          </a:p>
          <a:p>
            <a:pPr marL="742950" lvl="1" indent="-285750">
              <a:lnSpc>
                <a:spcPct val="90000"/>
              </a:lnSpc>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Final step being VITAL is to follow up with customer while its still hot</a:t>
            </a:r>
          </a:p>
          <a:p>
            <a:pPr marL="742950" lvl="1" indent="-285750" eaLnBrk="1" hangingPunct="1">
              <a:lnSpc>
                <a:spcPct val="90000"/>
              </a:lnSpc>
              <a:buFont typeface="Arial" panose="020B0604020202020204" pitchFamily="34" charset="0"/>
              <a:buChar char="•"/>
            </a:pPr>
            <a:endPar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endParaRPr>
          </a:p>
          <a:p>
            <a:pPr eaLnBrk="1" hangingPunct="1">
              <a:lnSpc>
                <a:spcPct val="90000"/>
              </a:lnSpc>
            </a:pPr>
            <a:r>
              <a:rPr lang="en-US" altLang="en-US" sz="1400" b="1"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Qualifying the Account</a:t>
            </a:r>
          </a:p>
          <a:p>
            <a:pPr marL="285750" indent="-285750">
              <a:lnSpc>
                <a:spcPct val="90000"/>
              </a:lnSpc>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Role Play</a:t>
            </a:r>
          </a:p>
          <a:p>
            <a:pPr marL="742950" lvl="1" indent="-285750" eaLnBrk="1" hangingPunct="1">
              <a:lnSpc>
                <a:spcPct val="90000"/>
              </a:lnSpc>
              <a:buFont typeface="Arial" panose="020B0604020202020204" pitchFamily="34" charset="0"/>
              <a:buChar char="•"/>
            </a:pPr>
            <a:endPar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endParaRPr>
          </a:p>
          <a:p>
            <a:pPr eaLnBrk="1" hangingPunct="1">
              <a:lnSpc>
                <a:spcPct val="90000"/>
              </a:lnSpc>
            </a:pPr>
            <a:r>
              <a:rPr lang="en-US" altLang="en-US" sz="1400" b="1"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Literature: Customizing marketing collateral</a:t>
            </a:r>
          </a:p>
          <a:p>
            <a:pPr marL="285750" indent="-285750">
              <a:lnSpc>
                <a:spcPct val="90000"/>
              </a:lnSpc>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Used for Handouts as leave behinds </a:t>
            </a:r>
          </a:p>
          <a:p>
            <a:pPr marL="285750" indent="-285750">
              <a:lnSpc>
                <a:spcPct val="90000"/>
              </a:lnSpc>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E-blasts on new products or promotions </a:t>
            </a:r>
          </a:p>
          <a:p>
            <a:pPr marL="285750" indent="-285750">
              <a:lnSpc>
                <a:spcPct val="90000"/>
              </a:lnSpc>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Customized price list with a full list of stock label and ribbon products you can provide </a:t>
            </a:r>
          </a:p>
          <a:p>
            <a:pPr marL="285750" indent="-285750" eaLnBrk="1" hangingPunct="1">
              <a:lnSpc>
                <a:spcPct val="90000"/>
              </a:lnSpc>
              <a:buFont typeface="Arial" panose="020B0604020202020204" pitchFamily="34" charset="0"/>
              <a:buChar char="•"/>
            </a:pPr>
            <a:endPar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endParaRPr>
          </a:p>
          <a:p>
            <a:pPr eaLnBrk="1" hangingPunct="1">
              <a:lnSpc>
                <a:spcPct val="90000"/>
              </a:lnSpc>
            </a:pPr>
            <a:r>
              <a:rPr lang="en-US" altLang="en-US" sz="1400" b="1"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Training</a:t>
            </a:r>
          </a:p>
          <a:p>
            <a:pPr marL="285750" indent="-285750">
              <a:lnSpc>
                <a:spcPct val="90000"/>
              </a:lnSpc>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We provide training both here at ID Images as well as your facility </a:t>
            </a:r>
          </a:p>
        </p:txBody>
      </p:sp>
    </p:spTree>
    <p:extLst>
      <p:ext uri="{BB962C8B-B14F-4D97-AF65-F5344CB8AC3E}">
        <p14:creationId xmlns:p14="http://schemas.microsoft.com/office/powerpoint/2010/main" val="11935728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D689E-DD4D-7A45-44EE-62224EBE9FE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5560442-8A79-B6B4-3A89-6FC5480F7D47}"/>
              </a:ext>
            </a:extLst>
          </p:cNvPr>
          <p:cNvSpPr/>
          <p:nvPr/>
        </p:nvSpPr>
        <p:spPr>
          <a:xfrm>
            <a:off x="0" y="0"/>
            <a:ext cx="3238500" cy="6858000"/>
          </a:xfrm>
          <a:prstGeom prst="rect">
            <a:avLst/>
          </a:prstGeom>
          <a:solidFill>
            <a:srgbClr val="CB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Placeholder 18" descr="A jar of green tea next to a spoon&#10;&#10;Description automatically generated">
            <a:extLst>
              <a:ext uri="{FF2B5EF4-FFF2-40B4-BE49-F238E27FC236}">
                <a16:creationId xmlns:a16="http://schemas.microsoft.com/office/drawing/2014/main" id="{85E7EEBA-8713-453F-B3D5-36F6574E892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Box 6">
            <a:extLst>
              <a:ext uri="{FF2B5EF4-FFF2-40B4-BE49-F238E27FC236}">
                <a16:creationId xmlns:a16="http://schemas.microsoft.com/office/drawing/2014/main" id="{3D0372B3-6652-3A73-8C71-F36B9ED7A249}"/>
              </a:ext>
            </a:extLst>
          </p:cNvPr>
          <p:cNvSpPr txBox="1"/>
          <p:nvPr/>
        </p:nvSpPr>
        <p:spPr>
          <a:xfrm>
            <a:off x="6458495" y="1698851"/>
            <a:ext cx="4704634" cy="584775"/>
          </a:xfrm>
          <a:prstGeom prst="rect">
            <a:avLst/>
          </a:prstGeom>
          <a:noFill/>
        </p:spPr>
        <p:txBody>
          <a:bodyPr wrap="square" rtlCol="0">
            <a:spAutoFit/>
          </a:bodyPr>
          <a:lstStyle/>
          <a:p>
            <a:r>
              <a:rPr lang="en-US" sz="3200">
                <a:latin typeface="Montserrat SemiBold" panose="00000700000000000000" pitchFamily="2" charset="0"/>
              </a:rPr>
              <a:t>Paper </a:t>
            </a:r>
            <a:r>
              <a:rPr lang="en-US" sz="3200">
                <a:solidFill>
                  <a:srgbClr val="CB003D"/>
                </a:solidFill>
                <a:latin typeface="Montserrat SemiBold" panose="00000700000000000000" pitchFamily="2" charset="0"/>
              </a:rPr>
              <a:t>Labels</a:t>
            </a:r>
          </a:p>
        </p:txBody>
      </p:sp>
      <p:pic>
        <p:nvPicPr>
          <p:cNvPr id="4" name="Picture 3">
            <a:extLst>
              <a:ext uri="{FF2B5EF4-FFF2-40B4-BE49-F238E27FC236}">
                <a16:creationId xmlns:a16="http://schemas.microsoft.com/office/drawing/2014/main" id="{B3A3E4F4-AF34-54EE-1DB6-0D9F590135B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 b="-28684"/>
          <a:stretch/>
        </p:blipFill>
        <p:spPr>
          <a:xfrm>
            <a:off x="10870998" y="540567"/>
            <a:ext cx="594057" cy="367352"/>
          </a:xfrm>
          <a:prstGeom prst="rect">
            <a:avLst/>
          </a:prstGeom>
        </p:spPr>
      </p:pic>
      <p:sp>
        <p:nvSpPr>
          <p:cNvPr id="15" name="TextBox 14">
            <a:extLst>
              <a:ext uri="{FF2B5EF4-FFF2-40B4-BE49-F238E27FC236}">
                <a16:creationId xmlns:a16="http://schemas.microsoft.com/office/drawing/2014/main" id="{E45CB14F-9B61-DBDB-B1FE-CC964AFA3F01}"/>
              </a:ext>
            </a:extLst>
          </p:cNvPr>
          <p:cNvSpPr txBox="1"/>
          <p:nvPr/>
        </p:nvSpPr>
        <p:spPr>
          <a:xfrm>
            <a:off x="6458495" y="2694968"/>
            <a:ext cx="4201484" cy="3139321"/>
          </a:xfrm>
          <a:prstGeom prst="rect">
            <a:avLst/>
          </a:prstGeom>
          <a:noFill/>
        </p:spPr>
        <p:txBody>
          <a:bodyPr wrap="square">
            <a:spAutoFit/>
          </a:bodyPr>
          <a:lstStyle/>
          <a:p>
            <a:pPr>
              <a:spcBef>
                <a:spcPct val="0"/>
              </a:spcBef>
              <a:buFontTx/>
              <a:buNone/>
            </a:pPr>
            <a:r>
              <a:rPr lang="en-US" altLang="en-US" sz="2000" b="1"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Segments that use paper labels</a:t>
            </a:r>
            <a:r>
              <a:rPr lang="en-US" altLang="en-US" sz="20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a:t>
            </a:r>
          </a:p>
          <a:p>
            <a:pPr>
              <a:spcBef>
                <a:spcPct val="0"/>
              </a:spcBef>
              <a:buFontTx/>
              <a:buNone/>
            </a:pPr>
            <a:endParaRPr lang="en-US" altLang="en-US" sz="20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marL="800100" lvl="1" indent="-342900" eaLnBrk="1" hangingPunct="1">
              <a:buFont typeface="Arial" panose="020B0604020202020204" pitchFamily="34" charset="0"/>
              <a:buChar char="•"/>
            </a:pPr>
            <a:r>
              <a:rPr lang="en-US" altLang="en-US" sz="20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Manufacturing</a:t>
            </a:r>
          </a:p>
          <a:p>
            <a:pPr marL="800100" lvl="1" indent="-342900" eaLnBrk="1" hangingPunct="1">
              <a:buFont typeface="Arial" panose="020B0604020202020204" pitchFamily="34" charset="0"/>
              <a:buChar char="•"/>
            </a:pPr>
            <a:r>
              <a:rPr lang="en-US" altLang="en-US" sz="20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Distribution</a:t>
            </a:r>
          </a:p>
          <a:p>
            <a:pPr marL="800100" lvl="1" indent="-342900" eaLnBrk="1" hangingPunct="1">
              <a:buFont typeface="Arial" panose="020B0604020202020204" pitchFamily="34" charset="0"/>
              <a:buChar char="•"/>
            </a:pPr>
            <a:r>
              <a:rPr lang="en-US" altLang="en-US" sz="20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Warehouse</a:t>
            </a:r>
          </a:p>
          <a:p>
            <a:pPr marL="800100" lvl="1" indent="-342900" eaLnBrk="1" hangingPunct="1">
              <a:buFont typeface="Arial" panose="020B0604020202020204" pitchFamily="34" charset="0"/>
              <a:buChar char="•"/>
            </a:pPr>
            <a:r>
              <a:rPr lang="en-US" altLang="en-US" sz="20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Retail</a:t>
            </a:r>
          </a:p>
          <a:p>
            <a:pPr marL="800100" lvl="1" indent="-342900" eaLnBrk="1" hangingPunct="1">
              <a:buFont typeface="Arial" panose="020B0604020202020204" pitchFamily="34" charset="0"/>
              <a:buChar char="•"/>
            </a:pPr>
            <a:r>
              <a:rPr lang="en-US" altLang="en-US" sz="20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Healthcare</a:t>
            </a:r>
          </a:p>
          <a:p>
            <a:pPr marL="800100" lvl="1" indent="-342900" eaLnBrk="1" hangingPunct="1">
              <a:buFont typeface="Arial" panose="020B0604020202020204" pitchFamily="34" charset="0"/>
              <a:buChar char="•"/>
            </a:pPr>
            <a:r>
              <a:rPr lang="en-US" altLang="en-US" sz="20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Food Industries</a:t>
            </a:r>
          </a:p>
          <a:p>
            <a:pPr marL="800100" lvl="1" indent="-342900" eaLnBrk="1" hangingPunct="1">
              <a:buFont typeface="Arial" panose="020B0604020202020204" pitchFamily="34" charset="0"/>
              <a:buChar char="•"/>
            </a:pPr>
            <a:r>
              <a:rPr lang="en-US" altLang="en-US" sz="20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Your existing customers</a:t>
            </a:r>
          </a:p>
          <a:p>
            <a:pPr>
              <a:spcBef>
                <a:spcPct val="0"/>
              </a:spcBef>
              <a:buFontTx/>
              <a:buNone/>
            </a:pPr>
            <a:endParaRPr lang="en-US" altLang="en-US" sz="1800" b="1" dirty="0">
              <a:solidFill>
                <a:srgbClr val="FF0000"/>
              </a:solidFill>
              <a:latin typeface="Arial" panose="020B0604020202020204" pitchFamily="34" charset="0"/>
            </a:endParaRPr>
          </a:p>
        </p:txBody>
      </p:sp>
    </p:spTree>
    <p:extLst>
      <p:ext uri="{BB962C8B-B14F-4D97-AF65-F5344CB8AC3E}">
        <p14:creationId xmlns:p14="http://schemas.microsoft.com/office/powerpoint/2010/main" val="6490865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DB2EE-4116-F293-B1FE-D86253626E2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6E8E9C7-1111-5E1B-A4A5-887C8E09DF1C}"/>
              </a:ext>
            </a:extLst>
          </p:cNvPr>
          <p:cNvSpPr/>
          <p:nvPr/>
        </p:nvSpPr>
        <p:spPr>
          <a:xfrm>
            <a:off x="6714706" y="1"/>
            <a:ext cx="5477294" cy="1959416"/>
          </a:xfrm>
          <a:prstGeom prst="rect">
            <a:avLst/>
          </a:prstGeom>
          <a:solidFill>
            <a:srgbClr val="CB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A36C047-F67D-D566-6F2C-9C04E72BA0C0}"/>
              </a:ext>
            </a:extLst>
          </p:cNvPr>
          <p:cNvSpPr txBox="1"/>
          <p:nvPr/>
        </p:nvSpPr>
        <p:spPr>
          <a:xfrm>
            <a:off x="1023297" y="3214693"/>
            <a:ext cx="2614988" cy="674031"/>
          </a:xfrm>
          <a:prstGeom prst="rect">
            <a:avLst/>
          </a:prstGeom>
          <a:noFill/>
        </p:spPr>
        <p:txBody>
          <a:bodyPr wrap="square" rtlCol="0">
            <a:spAutoFit/>
          </a:bodyPr>
          <a:lstStyle/>
          <a:p>
            <a:pPr marL="285750" indent="-285750">
              <a:lnSpc>
                <a:spcPct val="90000"/>
              </a:lnSpc>
              <a:buClr>
                <a:schemeClr val="tx1"/>
              </a:buClr>
              <a:buFont typeface="Arial" panose="020B0604020202020204" pitchFamily="34" charset="0"/>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Computers &amp;  PDA’s</a:t>
            </a:r>
          </a:p>
          <a:p>
            <a:pPr marL="285750" indent="-285750">
              <a:lnSpc>
                <a:spcPct val="90000"/>
              </a:lnSpc>
              <a:buClr>
                <a:schemeClr val="tx1"/>
              </a:buClr>
              <a:buFont typeface="Arial" panose="020B0604020202020204" pitchFamily="34" charset="0"/>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Cell Phones</a:t>
            </a:r>
          </a:p>
          <a:p>
            <a:pPr marL="285750" indent="-285750">
              <a:lnSpc>
                <a:spcPct val="90000"/>
              </a:lnSpc>
              <a:buClr>
                <a:schemeClr val="tx1"/>
              </a:buClr>
              <a:buFont typeface="Arial" panose="020B0604020202020204" pitchFamily="34" charset="0"/>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Circuit Boards</a:t>
            </a:r>
          </a:p>
        </p:txBody>
      </p:sp>
      <p:sp>
        <p:nvSpPr>
          <p:cNvPr id="4" name="TextBox 3">
            <a:extLst>
              <a:ext uri="{FF2B5EF4-FFF2-40B4-BE49-F238E27FC236}">
                <a16:creationId xmlns:a16="http://schemas.microsoft.com/office/drawing/2014/main" id="{F5E38882-DEF0-B315-F475-67CC5594DBE4}"/>
              </a:ext>
            </a:extLst>
          </p:cNvPr>
          <p:cNvSpPr txBox="1"/>
          <p:nvPr/>
        </p:nvSpPr>
        <p:spPr>
          <a:xfrm>
            <a:off x="1023297" y="2830302"/>
            <a:ext cx="2015548" cy="307777"/>
          </a:xfrm>
          <a:prstGeom prst="rect">
            <a:avLst/>
          </a:prstGeom>
          <a:noFill/>
        </p:spPr>
        <p:txBody>
          <a:bodyPr wrap="square" rtlCol="0">
            <a:spAutoFit/>
          </a:bodyPr>
          <a:lstStyle/>
          <a:p>
            <a:r>
              <a:rPr 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Electronics</a:t>
            </a:r>
          </a:p>
        </p:txBody>
      </p:sp>
      <p:sp>
        <p:nvSpPr>
          <p:cNvPr id="5" name="TextBox 4">
            <a:extLst>
              <a:ext uri="{FF2B5EF4-FFF2-40B4-BE49-F238E27FC236}">
                <a16:creationId xmlns:a16="http://schemas.microsoft.com/office/drawing/2014/main" id="{85D97840-D264-48F7-4DD5-D1CF4E964673}"/>
              </a:ext>
            </a:extLst>
          </p:cNvPr>
          <p:cNvSpPr txBox="1"/>
          <p:nvPr/>
        </p:nvSpPr>
        <p:spPr>
          <a:xfrm>
            <a:off x="4099720" y="3214693"/>
            <a:ext cx="2614988" cy="674031"/>
          </a:xfrm>
          <a:prstGeom prst="rect">
            <a:avLst/>
          </a:prstGeom>
          <a:noFill/>
        </p:spPr>
        <p:txBody>
          <a:bodyPr wrap="square" rtlCol="0">
            <a:spAutoFit/>
          </a:bodyPr>
          <a:lstStyle>
            <a:defPPr>
              <a:defRPr lang="en-US"/>
            </a:defPPr>
            <a:lvl2pPr marL="0" lvl="1" indent="-285750">
              <a:lnSpc>
                <a:spcPct val="90000"/>
              </a:lnSpc>
              <a:spcBef>
                <a:spcPct val="0"/>
              </a:spcBef>
              <a:buClr>
                <a:schemeClr val="tx1"/>
              </a:buClr>
              <a:buFontTx/>
              <a:buChar char="•"/>
              <a:defRPr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defRPr>
            </a:lvl2pPr>
          </a:lstStyle>
          <a:p>
            <a:pPr lvl="1"/>
            <a:r>
              <a:rPr lang="en-US" altLang="en-US"/>
              <a:t>HVAC</a:t>
            </a:r>
          </a:p>
          <a:p>
            <a:pPr lvl="1"/>
            <a:r>
              <a:rPr lang="en-US" altLang="en-US"/>
              <a:t>Power Tools</a:t>
            </a:r>
          </a:p>
          <a:p>
            <a:pPr lvl="1"/>
            <a:r>
              <a:rPr lang="en-US" altLang="en-US"/>
              <a:t>White &amp; Brown Goods</a:t>
            </a:r>
          </a:p>
        </p:txBody>
      </p:sp>
      <p:sp>
        <p:nvSpPr>
          <p:cNvPr id="6" name="TextBox 5">
            <a:extLst>
              <a:ext uri="{FF2B5EF4-FFF2-40B4-BE49-F238E27FC236}">
                <a16:creationId xmlns:a16="http://schemas.microsoft.com/office/drawing/2014/main" id="{FFFA6C1E-1788-DBD9-F345-375B724867A2}"/>
              </a:ext>
            </a:extLst>
          </p:cNvPr>
          <p:cNvSpPr txBox="1"/>
          <p:nvPr/>
        </p:nvSpPr>
        <p:spPr>
          <a:xfrm>
            <a:off x="4099719" y="2830303"/>
            <a:ext cx="2614987" cy="286232"/>
          </a:xfrm>
          <a:prstGeom prst="rect">
            <a:avLst/>
          </a:prstGeom>
          <a:noFill/>
        </p:spPr>
        <p:txBody>
          <a:bodyPr wrap="square" rtlCol="0">
            <a:spAutoFit/>
          </a:bodyPr>
          <a:lstStyle/>
          <a:p>
            <a:pPr eaLnBrk="1" hangingPunct="1">
              <a:lnSpc>
                <a:spcPct val="90000"/>
              </a:lnSpc>
              <a:buClr>
                <a:schemeClr val="tx1"/>
              </a:buClr>
            </a:pPr>
            <a:r>
              <a:rPr lang="en-US" alt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Appliance-UL approved</a:t>
            </a:r>
          </a:p>
        </p:txBody>
      </p:sp>
      <p:sp>
        <p:nvSpPr>
          <p:cNvPr id="10" name="TextBox 9">
            <a:extLst>
              <a:ext uri="{FF2B5EF4-FFF2-40B4-BE49-F238E27FC236}">
                <a16:creationId xmlns:a16="http://schemas.microsoft.com/office/drawing/2014/main" id="{6DA3D8A0-AF04-BB7C-2442-F591FAFD676F}"/>
              </a:ext>
            </a:extLst>
          </p:cNvPr>
          <p:cNvSpPr txBox="1"/>
          <p:nvPr/>
        </p:nvSpPr>
        <p:spPr>
          <a:xfrm>
            <a:off x="1023297" y="1338148"/>
            <a:ext cx="5109030" cy="584775"/>
          </a:xfrm>
          <a:prstGeom prst="rect">
            <a:avLst/>
          </a:prstGeom>
          <a:noFill/>
        </p:spPr>
        <p:txBody>
          <a:bodyPr wrap="square" rtlCol="0">
            <a:spAutoFit/>
          </a:bodyPr>
          <a:lstStyle/>
          <a:p>
            <a:r>
              <a:rPr lang="en-US" sz="3200">
                <a:latin typeface="Montserrat SemiBold" panose="00000700000000000000" pitchFamily="2" charset="0"/>
              </a:rPr>
              <a:t>Durable </a:t>
            </a:r>
            <a:r>
              <a:rPr lang="en-US" sz="3200">
                <a:solidFill>
                  <a:srgbClr val="CB003D"/>
                </a:solidFill>
                <a:latin typeface="Montserrat SemiBold" panose="00000700000000000000" pitchFamily="2" charset="0"/>
              </a:rPr>
              <a:t>Film Labels</a:t>
            </a:r>
          </a:p>
        </p:txBody>
      </p:sp>
      <p:pic>
        <p:nvPicPr>
          <p:cNvPr id="7" name="Picture 6">
            <a:extLst>
              <a:ext uri="{FF2B5EF4-FFF2-40B4-BE49-F238E27FC236}">
                <a16:creationId xmlns:a16="http://schemas.microsoft.com/office/drawing/2014/main" id="{7597800C-B49C-807E-8CE2-C86FD0A1174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b="-28684"/>
          <a:stretch/>
        </p:blipFill>
        <p:spPr>
          <a:xfrm>
            <a:off x="456821" y="533400"/>
            <a:ext cx="594057" cy="367352"/>
          </a:xfrm>
          <a:prstGeom prst="rect">
            <a:avLst/>
          </a:prstGeom>
        </p:spPr>
      </p:pic>
      <p:sp>
        <p:nvSpPr>
          <p:cNvPr id="15" name="TextBox 14">
            <a:extLst>
              <a:ext uri="{FF2B5EF4-FFF2-40B4-BE49-F238E27FC236}">
                <a16:creationId xmlns:a16="http://schemas.microsoft.com/office/drawing/2014/main" id="{A85F956B-9EA3-03F5-D457-C19AFB7A5311}"/>
              </a:ext>
            </a:extLst>
          </p:cNvPr>
          <p:cNvSpPr txBox="1"/>
          <p:nvPr/>
        </p:nvSpPr>
        <p:spPr>
          <a:xfrm>
            <a:off x="1037811" y="2206627"/>
            <a:ext cx="6098458" cy="307777"/>
          </a:xfrm>
          <a:prstGeom prst="rect">
            <a:avLst/>
          </a:prstGeom>
          <a:noFill/>
        </p:spPr>
        <p:txBody>
          <a:bodyPr wrap="square">
            <a:spAutoFit/>
          </a:bodyPr>
          <a:lstStyle/>
          <a:p>
            <a:pPr eaLnBrk="1" hangingPunct="1">
              <a:spcBef>
                <a:spcPct val="0"/>
              </a:spcBef>
              <a:buFontTx/>
              <a:buNone/>
            </a:pPr>
            <a:r>
              <a:rPr lang="en-US" alt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End-User Market Applications</a:t>
            </a:r>
          </a:p>
        </p:txBody>
      </p:sp>
      <p:sp>
        <p:nvSpPr>
          <p:cNvPr id="23" name="TextBox 22">
            <a:extLst>
              <a:ext uri="{FF2B5EF4-FFF2-40B4-BE49-F238E27FC236}">
                <a16:creationId xmlns:a16="http://schemas.microsoft.com/office/drawing/2014/main" id="{D117D165-10D5-2DC5-F399-C6C46E6EF688}"/>
              </a:ext>
            </a:extLst>
          </p:cNvPr>
          <p:cNvSpPr txBox="1"/>
          <p:nvPr/>
        </p:nvSpPr>
        <p:spPr>
          <a:xfrm>
            <a:off x="1023297" y="4898584"/>
            <a:ext cx="2614988" cy="674031"/>
          </a:xfrm>
          <a:prstGeom prst="rect">
            <a:avLst/>
          </a:prstGeom>
          <a:noFill/>
        </p:spPr>
        <p:txBody>
          <a:bodyPr wrap="square" rtlCol="0">
            <a:spAutoFit/>
          </a:bodyPr>
          <a:lstStyle/>
          <a:p>
            <a:pPr marL="0" lvl="1" indent="-285750">
              <a:lnSpc>
                <a:spcPct val="90000"/>
              </a:lnSpc>
              <a:spcBef>
                <a:spcPct val="0"/>
              </a:spcBef>
              <a:buClr>
                <a:schemeClr val="tx1"/>
              </a:buClr>
              <a:buFontTx/>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Outdoor Power Equipment</a:t>
            </a:r>
          </a:p>
          <a:p>
            <a:pPr marL="0" lvl="1" indent="-285750">
              <a:lnSpc>
                <a:spcPct val="90000"/>
              </a:lnSpc>
              <a:spcBef>
                <a:spcPct val="0"/>
              </a:spcBef>
              <a:buClr>
                <a:schemeClr val="tx1"/>
              </a:buClr>
              <a:buFontTx/>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Ladders</a:t>
            </a:r>
          </a:p>
          <a:p>
            <a:pPr marL="0" lvl="1" indent="-285750">
              <a:lnSpc>
                <a:spcPct val="90000"/>
              </a:lnSpc>
              <a:spcBef>
                <a:spcPct val="0"/>
              </a:spcBef>
              <a:buClr>
                <a:schemeClr val="tx1"/>
              </a:buClr>
              <a:buFontTx/>
              <a:buChar cha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Furniture</a:t>
            </a:r>
          </a:p>
        </p:txBody>
      </p:sp>
      <p:sp>
        <p:nvSpPr>
          <p:cNvPr id="24" name="TextBox 23">
            <a:extLst>
              <a:ext uri="{FF2B5EF4-FFF2-40B4-BE49-F238E27FC236}">
                <a16:creationId xmlns:a16="http://schemas.microsoft.com/office/drawing/2014/main" id="{5D06579A-F1C9-3CBA-9006-0C30B0B6CE43}"/>
              </a:ext>
            </a:extLst>
          </p:cNvPr>
          <p:cNvSpPr txBox="1"/>
          <p:nvPr/>
        </p:nvSpPr>
        <p:spPr>
          <a:xfrm>
            <a:off x="1023297" y="4514193"/>
            <a:ext cx="2015548" cy="307777"/>
          </a:xfrm>
          <a:prstGeom prst="rect">
            <a:avLst/>
          </a:prstGeom>
          <a:noFill/>
        </p:spPr>
        <p:txBody>
          <a:bodyPr wrap="square" rtlCol="0">
            <a:spAutoFit/>
          </a:bodyPr>
          <a:lstStyle/>
          <a:p>
            <a:r>
              <a:rPr 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Lawn &amp; Garden</a:t>
            </a:r>
          </a:p>
        </p:txBody>
      </p:sp>
      <p:sp>
        <p:nvSpPr>
          <p:cNvPr id="25" name="TextBox 24">
            <a:extLst>
              <a:ext uri="{FF2B5EF4-FFF2-40B4-BE49-F238E27FC236}">
                <a16:creationId xmlns:a16="http://schemas.microsoft.com/office/drawing/2014/main" id="{6C2D47D2-9481-892C-1328-62A88C69ECC5}"/>
              </a:ext>
            </a:extLst>
          </p:cNvPr>
          <p:cNvSpPr txBox="1"/>
          <p:nvPr/>
        </p:nvSpPr>
        <p:spPr>
          <a:xfrm>
            <a:off x="4099720" y="4898584"/>
            <a:ext cx="2614988" cy="674031"/>
          </a:xfrm>
          <a:prstGeom prst="rect">
            <a:avLst/>
          </a:prstGeom>
          <a:noFill/>
        </p:spPr>
        <p:txBody>
          <a:bodyPr wrap="square" rtlCol="0">
            <a:spAutoFit/>
          </a:bodyPr>
          <a:lstStyle/>
          <a:p>
            <a:pPr marL="0" lvl="1" indent="-285750">
              <a:lnSpc>
                <a:spcPct val="90000"/>
              </a:lnSpc>
              <a:spcBef>
                <a:spcPct val="0"/>
              </a:spcBef>
              <a:buClr>
                <a:schemeClr val="tx1"/>
              </a:buClr>
              <a:buFontTx/>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Automotive </a:t>
            </a:r>
            <a:r>
              <a:rPr lang="en-US" altLang="en-US" sz="1400" dirty="0" err="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Underhood</a:t>
            </a:r>
            <a:endPar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endParaRPr>
          </a:p>
          <a:p>
            <a:pPr marL="0" lvl="1" indent="-285750">
              <a:lnSpc>
                <a:spcPct val="90000"/>
              </a:lnSpc>
              <a:spcBef>
                <a:spcPct val="0"/>
              </a:spcBef>
              <a:buClr>
                <a:schemeClr val="tx1"/>
              </a:buClr>
              <a:buFontTx/>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Tires &amp; Batteries</a:t>
            </a:r>
          </a:p>
          <a:p>
            <a:pPr marL="0" lvl="1" indent="-285750">
              <a:lnSpc>
                <a:spcPct val="90000"/>
              </a:lnSpc>
              <a:spcBef>
                <a:spcPct val="0"/>
              </a:spcBef>
              <a:buClr>
                <a:schemeClr val="tx1"/>
              </a:buClr>
              <a:buFontTx/>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Safety Systems &amp; Interiors</a:t>
            </a:r>
          </a:p>
        </p:txBody>
      </p:sp>
      <p:sp>
        <p:nvSpPr>
          <p:cNvPr id="26" name="TextBox 25">
            <a:extLst>
              <a:ext uri="{FF2B5EF4-FFF2-40B4-BE49-F238E27FC236}">
                <a16:creationId xmlns:a16="http://schemas.microsoft.com/office/drawing/2014/main" id="{18467998-5B86-997E-E0AC-2B8443D095BB}"/>
              </a:ext>
            </a:extLst>
          </p:cNvPr>
          <p:cNvSpPr txBox="1"/>
          <p:nvPr/>
        </p:nvSpPr>
        <p:spPr>
          <a:xfrm>
            <a:off x="4099720" y="4514193"/>
            <a:ext cx="2015548" cy="307777"/>
          </a:xfrm>
          <a:prstGeom prst="rect">
            <a:avLst/>
          </a:prstGeom>
          <a:noFill/>
        </p:spPr>
        <p:txBody>
          <a:bodyPr wrap="square" rtlCol="0">
            <a:spAutoFit/>
          </a:bodyPr>
          <a:lstStyle/>
          <a:p>
            <a:r>
              <a:rPr 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Transportation</a:t>
            </a:r>
          </a:p>
        </p:txBody>
      </p:sp>
      <p:sp>
        <p:nvSpPr>
          <p:cNvPr id="31" name="TextBox 30">
            <a:extLst>
              <a:ext uri="{FF2B5EF4-FFF2-40B4-BE49-F238E27FC236}">
                <a16:creationId xmlns:a16="http://schemas.microsoft.com/office/drawing/2014/main" id="{63E78A89-8AAC-DAD0-66B3-1C52645C77E6}"/>
              </a:ext>
            </a:extLst>
          </p:cNvPr>
          <p:cNvSpPr txBox="1"/>
          <p:nvPr/>
        </p:nvSpPr>
        <p:spPr>
          <a:xfrm>
            <a:off x="7176143" y="3214693"/>
            <a:ext cx="2614988" cy="738664"/>
          </a:xfrm>
          <a:prstGeom prst="rect">
            <a:avLst/>
          </a:prstGeom>
          <a:noFill/>
        </p:spPr>
        <p:txBody>
          <a:bodyPr wrap="square" rtlCol="0">
            <a:spAutoFit/>
          </a:bodyPr>
          <a:lstStyle>
            <a:defPPr>
              <a:defRPr lang="en-US"/>
            </a:defPPr>
            <a:lvl2pPr marL="0" lvl="1" indent="-285750">
              <a:lnSpc>
                <a:spcPct val="90000"/>
              </a:lnSpc>
              <a:spcBef>
                <a:spcPct val="0"/>
              </a:spcBef>
              <a:buClr>
                <a:schemeClr val="tx1"/>
              </a:buClr>
              <a:buFontTx/>
              <a:buChar char="•"/>
              <a:defRPr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defRPr>
            </a:lvl2pPr>
          </a:lstStyle>
          <a:p>
            <a:pPr lvl="1"/>
            <a:r>
              <a:rPr lang="en-US" altLang="en-US"/>
              <a:t>Medical Diagnostics</a:t>
            </a:r>
          </a:p>
          <a:p>
            <a:pPr lvl="1"/>
            <a:r>
              <a:rPr lang="en-US" altLang="en-US"/>
              <a:t>Pharmaceuticals</a:t>
            </a:r>
          </a:p>
          <a:p>
            <a:pPr lvl="1"/>
            <a:r>
              <a:rPr lang="en-US" altLang="en-US"/>
              <a:t>Bandages</a:t>
            </a:r>
          </a:p>
        </p:txBody>
      </p:sp>
      <p:sp>
        <p:nvSpPr>
          <p:cNvPr id="32" name="TextBox 31">
            <a:extLst>
              <a:ext uri="{FF2B5EF4-FFF2-40B4-BE49-F238E27FC236}">
                <a16:creationId xmlns:a16="http://schemas.microsoft.com/office/drawing/2014/main" id="{60F44031-0EF4-E8F9-9F9F-DF17C8892DE6}"/>
              </a:ext>
            </a:extLst>
          </p:cNvPr>
          <p:cNvSpPr txBox="1"/>
          <p:nvPr/>
        </p:nvSpPr>
        <p:spPr>
          <a:xfrm>
            <a:off x="7176143" y="2830302"/>
            <a:ext cx="2015548" cy="307777"/>
          </a:xfrm>
          <a:prstGeom prst="rect">
            <a:avLst/>
          </a:prstGeom>
          <a:noFill/>
        </p:spPr>
        <p:txBody>
          <a:bodyPr wrap="square" rtlCol="0">
            <a:spAutoFit/>
          </a:bodyPr>
          <a:lstStyle/>
          <a:p>
            <a:r>
              <a:rPr 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Healthcare</a:t>
            </a:r>
          </a:p>
        </p:txBody>
      </p:sp>
      <p:sp>
        <p:nvSpPr>
          <p:cNvPr id="33" name="TextBox 32">
            <a:extLst>
              <a:ext uri="{FF2B5EF4-FFF2-40B4-BE49-F238E27FC236}">
                <a16:creationId xmlns:a16="http://schemas.microsoft.com/office/drawing/2014/main" id="{51C3454A-15B6-8CE0-2F30-F42B30630127}"/>
              </a:ext>
            </a:extLst>
          </p:cNvPr>
          <p:cNvSpPr txBox="1"/>
          <p:nvPr/>
        </p:nvSpPr>
        <p:spPr>
          <a:xfrm>
            <a:off x="7176143" y="4898584"/>
            <a:ext cx="2614988" cy="738664"/>
          </a:xfrm>
          <a:prstGeom prst="rect">
            <a:avLst/>
          </a:prstGeom>
          <a:noFill/>
        </p:spPr>
        <p:txBody>
          <a:bodyPr wrap="square" rtlCol="0">
            <a:spAutoFit/>
          </a:bodyPr>
          <a:lstStyle>
            <a:defPPr>
              <a:defRPr lang="en-US"/>
            </a:defPPr>
            <a:lvl2pPr marL="0" lvl="1" indent="-285750">
              <a:lnSpc>
                <a:spcPct val="90000"/>
              </a:lnSpc>
              <a:spcBef>
                <a:spcPct val="0"/>
              </a:spcBef>
              <a:buClr>
                <a:schemeClr val="tx1"/>
              </a:buClr>
              <a:buFontTx/>
              <a:buChar char="•"/>
              <a:defRPr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defRPr>
            </a:lvl2pPr>
          </a:lstStyle>
          <a:p>
            <a:pPr lvl="1"/>
            <a:r>
              <a:rPr lang="en-US" altLang="en-US"/>
              <a:t>Sports Equipment</a:t>
            </a:r>
          </a:p>
          <a:p>
            <a:pPr lvl="1"/>
            <a:r>
              <a:rPr lang="en-US" altLang="en-US"/>
              <a:t>Outboard Motors</a:t>
            </a:r>
          </a:p>
          <a:p>
            <a:pPr lvl="1"/>
            <a:r>
              <a:rPr lang="en-US" altLang="en-US"/>
              <a:t>Toys</a:t>
            </a:r>
          </a:p>
        </p:txBody>
      </p:sp>
      <p:sp>
        <p:nvSpPr>
          <p:cNvPr id="34" name="TextBox 33">
            <a:extLst>
              <a:ext uri="{FF2B5EF4-FFF2-40B4-BE49-F238E27FC236}">
                <a16:creationId xmlns:a16="http://schemas.microsoft.com/office/drawing/2014/main" id="{0471A38F-974D-172E-D4FC-E8D65BEAB39B}"/>
              </a:ext>
            </a:extLst>
          </p:cNvPr>
          <p:cNvSpPr txBox="1"/>
          <p:nvPr/>
        </p:nvSpPr>
        <p:spPr>
          <a:xfrm>
            <a:off x="7176143" y="4514193"/>
            <a:ext cx="2015548" cy="307777"/>
          </a:xfrm>
          <a:prstGeom prst="rect">
            <a:avLst/>
          </a:prstGeom>
          <a:noFill/>
        </p:spPr>
        <p:txBody>
          <a:bodyPr wrap="square" rtlCol="0">
            <a:spAutoFit/>
          </a:bodyPr>
          <a:lstStyle/>
          <a:p>
            <a:r>
              <a:rPr 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Sports &amp; Leisure</a:t>
            </a:r>
          </a:p>
        </p:txBody>
      </p:sp>
    </p:spTree>
    <p:extLst>
      <p:ext uri="{BB962C8B-B14F-4D97-AF65-F5344CB8AC3E}">
        <p14:creationId xmlns:p14="http://schemas.microsoft.com/office/powerpoint/2010/main" val="9197103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782F1-A203-3482-8F83-23497671274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0D78A3E-F9FB-CEA9-0D0A-ECF18BEC8C85}"/>
              </a:ext>
            </a:extLst>
          </p:cNvPr>
          <p:cNvSpPr/>
          <p:nvPr/>
        </p:nvSpPr>
        <p:spPr>
          <a:xfrm>
            <a:off x="2400300" y="2997200"/>
            <a:ext cx="3695700" cy="3860800"/>
          </a:xfrm>
          <a:prstGeom prst="rect">
            <a:avLst/>
          </a:prstGeom>
          <a:solidFill>
            <a:srgbClr val="CB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5897335-1067-C30B-19A0-0165E676D969}"/>
              </a:ext>
            </a:extLst>
          </p:cNvPr>
          <p:cNvSpPr txBox="1"/>
          <p:nvPr/>
        </p:nvSpPr>
        <p:spPr>
          <a:xfrm>
            <a:off x="6676415" y="1380991"/>
            <a:ext cx="5109030" cy="584775"/>
          </a:xfrm>
          <a:prstGeom prst="rect">
            <a:avLst/>
          </a:prstGeom>
          <a:noFill/>
        </p:spPr>
        <p:txBody>
          <a:bodyPr wrap="square" rtlCol="0">
            <a:spAutoFit/>
          </a:bodyPr>
          <a:lstStyle/>
          <a:p>
            <a:r>
              <a:rPr lang="en-US" sz="3200">
                <a:latin typeface="Montserrat SemiBold" panose="00000700000000000000" pitchFamily="2" charset="0"/>
              </a:rPr>
              <a:t>Keys To </a:t>
            </a:r>
            <a:r>
              <a:rPr lang="en-US" sz="3200">
                <a:solidFill>
                  <a:srgbClr val="CB003D"/>
                </a:solidFill>
                <a:latin typeface="Montserrat SemiBold" panose="00000700000000000000" pitchFamily="2" charset="0"/>
              </a:rPr>
              <a:t>Success</a:t>
            </a:r>
            <a:endParaRPr lang="en-US" sz="3200">
              <a:solidFill>
                <a:srgbClr val="12A281"/>
              </a:solidFill>
              <a:latin typeface="Montserrat SemiBold" panose="00000700000000000000" pitchFamily="2" charset="0"/>
            </a:endParaRPr>
          </a:p>
        </p:txBody>
      </p:sp>
      <p:sp>
        <p:nvSpPr>
          <p:cNvPr id="16" name="TextBox 15">
            <a:extLst>
              <a:ext uri="{FF2B5EF4-FFF2-40B4-BE49-F238E27FC236}">
                <a16:creationId xmlns:a16="http://schemas.microsoft.com/office/drawing/2014/main" id="{2A033031-FC0C-ABF6-B7FB-F95AA2AB10B7}"/>
              </a:ext>
            </a:extLst>
          </p:cNvPr>
          <p:cNvSpPr txBox="1"/>
          <p:nvPr/>
        </p:nvSpPr>
        <p:spPr>
          <a:xfrm>
            <a:off x="6676415" y="2140055"/>
            <a:ext cx="5109030" cy="4078039"/>
          </a:xfrm>
          <a:prstGeom prst="rect">
            <a:avLst/>
          </a:prstGeom>
          <a:noFill/>
        </p:spPr>
        <p:txBody>
          <a:bodyPr wrap="square" rtlCol="0">
            <a:spAutoFit/>
          </a:bodyPr>
          <a:lstStyle>
            <a:defPPr>
              <a:defRPr lang="en-US"/>
            </a:defPPr>
            <a:lvl1pPr algn="just">
              <a:lnSpc>
                <a:spcPct val="150000"/>
              </a:lnSpc>
              <a:defRPr sz="11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defRPr>
            </a:lvl1pPr>
          </a:lstStyle>
          <a:p>
            <a:pPr marL="285750" indent="-285750">
              <a:buFont typeface="Arial" panose="020B0604020202020204" pitchFamily="34" charset="0"/>
              <a:buChar char="•"/>
            </a:pPr>
            <a:r>
              <a:rPr lang="en-US" altLang="en-US" sz="1400" b="1" dirty="0">
                <a:solidFill>
                  <a:srgbClr val="CB003D"/>
                </a:solidFill>
              </a:rPr>
              <a:t>Utilize OUR services to build business together </a:t>
            </a:r>
          </a:p>
          <a:p>
            <a:pPr marL="285750" indent="-285750">
              <a:buFont typeface="Arial" panose="020B0604020202020204" pitchFamily="34" charset="0"/>
              <a:buChar char="•"/>
            </a:pPr>
            <a:r>
              <a:rPr lang="en-US" altLang="en-US" sz="1400" b="1" dirty="0">
                <a:solidFill>
                  <a:srgbClr val="CB003D"/>
                </a:solidFill>
              </a:rPr>
              <a:t>Identify large users of labels</a:t>
            </a:r>
          </a:p>
          <a:p>
            <a:pPr marL="742950" lvl="1" indent="-285750">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Warehouse walk-through</a:t>
            </a:r>
          </a:p>
          <a:p>
            <a:pPr marL="742950" lvl="1" indent="-285750">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Shipping docks</a:t>
            </a:r>
          </a:p>
          <a:p>
            <a:pPr marL="742950" lvl="1" indent="-285750">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Work in process inventory</a:t>
            </a:r>
          </a:p>
          <a:p>
            <a:pPr marL="742950" lvl="1" indent="-285750">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Distribution companies</a:t>
            </a:r>
          </a:p>
          <a:p>
            <a:pPr marL="285750" indent="-285750">
              <a:buFont typeface="Arial" panose="020B0604020202020204" pitchFamily="34" charset="0"/>
              <a:buChar char="•"/>
            </a:pPr>
            <a:r>
              <a:rPr lang="en-US" altLang="en-US" sz="1400" b="1" dirty="0">
                <a:solidFill>
                  <a:srgbClr val="CB003D"/>
                </a:solidFill>
              </a:rPr>
              <a:t>Identify the buyer or decision maker</a:t>
            </a:r>
          </a:p>
          <a:p>
            <a:pPr marL="742950" lvl="1" indent="-285750">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Purchasing</a:t>
            </a:r>
          </a:p>
          <a:p>
            <a:pPr marL="742950" lvl="1" indent="-285750">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Operations Manager</a:t>
            </a:r>
          </a:p>
          <a:p>
            <a:pPr marL="742950" lvl="1" indent="-285750">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Warehouse/Shipping Manager</a:t>
            </a:r>
          </a:p>
          <a:p>
            <a:pPr marL="742950" lvl="1" indent="-285750">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Information Technology</a:t>
            </a:r>
          </a:p>
          <a:p>
            <a:pPr marL="742950" lvl="1" indent="-285750">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Compliance Manager</a:t>
            </a:r>
          </a:p>
          <a:p>
            <a:pPr marL="742950" lvl="1" indent="-285750">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Quality Department</a:t>
            </a:r>
          </a:p>
          <a:p>
            <a:pPr marL="742950" lvl="1" indent="-285750">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Printer Operators</a:t>
            </a:r>
          </a:p>
          <a:p>
            <a:pPr marL="1200150" lvl="2" indent="-285750">
              <a:buFont typeface="Arial" panose="020B0604020202020204" pitchFamily="34" charset="0"/>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They are a good source to let you know how the existing product is working which can be difficult to get from Purchasing</a:t>
            </a:r>
          </a:p>
        </p:txBody>
      </p:sp>
      <p:pic>
        <p:nvPicPr>
          <p:cNvPr id="17" name="Picture 16">
            <a:extLst>
              <a:ext uri="{FF2B5EF4-FFF2-40B4-BE49-F238E27FC236}">
                <a16:creationId xmlns:a16="http://schemas.microsoft.com/office/drawing/2014/main" id="{26EE1B5E-DF7C-A118-168F-A521D34B849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b="-28684"/>
          <a:stretch/>
        </p:blipFill>
        <p:spPr>
          <a:xfrm>
            <a:off x="10870998" y="540567"/>
            <a:ext cx="594057" cy="367352"/>
          </a:xfrm>
          <a:prstGeom prst="rect">
            <a:avLst/>
          </a:prstGeom>
        </p:spPr>
      </p:pic>
      <p:pic>
        <p:nvPicPr>
          <p:cNvPr id="6" name="Picture Placeholder 5" descr="A warehouse with many stacks of boxes&#10;&#10;Description automatically generated">
            <a:extLst>
              <a:ext uri="{FF2B5EF4-FFF2-40B4-BE49-F238E27FC236}">
                <a16:creationId xmlns:a16="http://schemas.microsoft.com/office/drawing/2014/main" id="{7A8166A8-2496-4311-B08F-69FA1D9BC0BD}"/>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754744" y="0"/>
            <a:ext cx="4542970" cy="4862513"/>
          </a:xfrm>
          <a:prstGeom prst="rect">
            <a:avLst/>
          </a:prstGeom>
        </p:spPr>
      </p:pic>
    </p:spTree>
    <p:extLst>
      <p:ext uri="{BB962C8B-B14F-4D97-AF65-F5344CB8AC3E}">
        <p14:creationId xmlns:p14="http://schemas.microsoft.com/office/powerpoint/2010/main" val="2387291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BE0E0-F6B1-74EE-977D-BE8DC042780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D7A6A8D-0DD1-CDB3-8D28-386BA4FB7708}"/>
              </a:ext>
            </a:extLst>
          </p:cNvPr>
          <p:cNvSpPr/>
          <p:nvPr/>
        </p:nvSpPr>
        <p:spPr>
          <a:xfrm>
            <a:off x="9047597" y="533401"/>
            <a:ext cx="3144403" cy="6324600"/>
          </a:xfrm>
          <a:prstGeom prst="rect">
            <a:avLst/>
          </a:prstGeom>
          <a:solidFill>
            <a:srgbClr val="CB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4AFFE1-3249-0057-3F23-9C5FCD78FA26}"/>
              </a:ext>
            </a:extLst>
          </p:cNvPr>
          <p:cNvSpPr txBox="1"/>
          <p:nvPr/>
        </p:nvSpPr>
        <p:spPr>
          <a:xfrm>
            <a:off x="1037811" y="2008871"/>
            <a:ext cx="4945908" cy="584775"/>
          </a:xfrm>
          <a:prstGeom prst="rect">
            <a:avLst/>
          </a:prstGeom>
          <a:noFill/>
        </p:spPr>
        <p:txBody>
          <a:bodyPr wrap="square" rtlCol="0">
            <a:spAutoFit/>
          </a:bodyPr>
          <a:lstStyle/>
          <a:p>
            <a:r>
              <a:rPr lang="en-US" sz="3200">
                <a:latin typeface="Montserrat SemiBold" panose="00000700000000000000" pitchFamily="2" charset="0"/>
              </a:rPr>
              <a:t>Keys To Success</a:t>
            </a:r>
            <a:endParaRPr lang="en-US" sz="3200">
              <a:solidFill>
                <a:srgbClr val="12A281"/>
              </a:solidFill>
              <a:latin typeface="Montserrat SemiBold" panose="00000700000000000000" pitchFamily="2" charset="0"/>
            </a:endParaRPr>
          </a:p>
        </p:txBody>
      </p:sp>
      <p:pic>
        <p:nvPicPr>
          <p:cNvPr id="17" name="Picture 16">
            <a:extLst>
              <a:ext uri="{FF2B5EF4-FFF2-40B4-BE49-F238E27FC236}">
                <a16:creationId xmlns:a16="http://schemas.microsoft.com/office/drawing/2014/main" id="{A3195319-B256-EAA6-625F-DE0FF1AA2CA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b="-28684"/>
          <a:stretch/>
        </p:blipFill>
        <p:spPr>
          <a:xfrm>
            <a:off x="456821" y="533400"/>
            <a:ext cx="594057" cy="367352"/>
          </a:xfrm>
          <a:prstGeom prst="rect">
            <a:avLst/>
          </a:prstGeom>
        </p:spPr>
      </p:pic>
      <p:sp>
        <p:nvSpPr>
          <p:cNvPr id="19" name="TextBox 18">
            <a:extLst>
              <a:ext uri="{FF2B5EF4-FFF2-40B4-BE49-F238E27FC236}">
                <a16:creationId xmlns:a16="http://schemas.microsoft.com/office/drawing/2014/main" id="{759429AC-6B35-ED11-D851-AB741EAD5400}"/>
              </a:ext>
            </a:extLst>
          </p:cNvPr>
          <p:cNvSpPr txBox="1"/>
          <p:nvPr/>
        </p:nvSpPr>
        <p:spPr>
          <a:xfrm>
            <a:off x="1050878" y="3015086"/>
            <a:ext cx="4831033" cy="2591479"/>
          </a:xfrm>
          <a:prstGeom prst="rect">
            <a:avLst/>
          </a:prstGeom>
          <a:noFill/>
        </p:spPr>
        <p:txBody>
          <a:bodyPr wrap="square">
            <a:spAutoFit/>
          </a:bodyPr>
          <a:lstStyle/>
          <a:p>
            <a:pPr>
              <a:lnSpc>
                <a:spcPct val="90000"/>
              </a:lnSpc>
              <a:spcBef>
                <a:spcPct val="50000"/>
              </a:spcBef>
              <a:buClr>
                <a:schemeClr val="tx1"/>
              </a:buClr>
              <a:defRPr/>
            </a:pPr>
            <a:r>
              <a:rPr lang="en-US" altLang="en-US" sz="1400" b="1">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Build relationships by Knowing Your Customers’ Needs</a:t>
            </a:r>
          </a:p>
          <a:p>
            <a:pPr marL="285750" indent="-285750">
              <a:lnSpc>
                <a:spcPct val="90000"/>
              </a:lnSpc>
              <a:spcBef>
                <a:spcPct val="50000"/>
              </a:spcBef>
              <a:buClr>
                <a:schemeClr val="tx1"/>
              </a:buClr>
              <a:buFont typeface="Arial" panose="020B0604020202020204" pitchFamily="34" charset="0"/>
              <a:buChar char="•"/>
              <a:defRPr/>
            </a:pPr>
            <a:r>
              <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Offer one of our Cost-Savings Programs outlining their benefits</a:t>
            </a:r>
          </a:p>
          <a:p>
            <a:pPr>
              <a:lnSpc>
                <a:spcPct val="90000"/>
              </a:lnSpc>
              <a:spcBef>
                <a:spcPct val="50000"/>
              </a:spcBef>
              <a:buClr>
                <a:schemeClr val="tx1"/>
              </a:buClr>
              <a:defRPr/>
            </a:pPr>
            <a:endPar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a:lnSpc>
                <a:spcPct val="90000"/>
              </a:lnSpc>
              <a:spcBef>
                <a:spcPct val="50000"/>
              </a:spcBef>
              <a:buClr>
                <a:schemeClr val="tx1"/>
              </a:buClr>
              <a:defRPr/>
            </a:pPr>
            <a:r>
              <a:rPr lang="en-US" altLang="en-US" sz="1400" b="1">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We are happy to provide free stock samples</a:t>
            </a:r>
          </a:p>
          <a:p>
            <a:pPr marL="285750" indent="-285750">
              <a:lnSpc>
                <a:spcPct val="90000"/>
              </a:lnSpc>
              <a:spcBef>
                <a:spcPct val="50000"/>
              </a:spcBef>
              <a:buClr>
                <a:schemeClr val="tx1"/>
              </a:buClr>
              <a:buFont typeface="Arial" panose="020B0604020202020204" pitchFamily="34" charset="0"/>
              <a:buChar char="•"/>
              <a:defRPr/>
            </a:pPr>
            <a:r>
              <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For custom sizes, we will work with you</a:t>
            </a:r>
          </a:p>
          <a:p>
            <a:pPr>
              <a:lnSpc>
                <a:spcPct val="90000"/>
              </a:lnSpc>
              <a:spcBef>
                <a:spcPct val="50000"/>
              </a:spcBef>
              <a:buClr>
                <a:schemeClr val="tx1"/>
              </a:buClr>
              <a:defRPr/>
            </a:pPr>
            <a:endPar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a:lnSpc>
                <a:spcPct val="90000"/>
              </a:lnSpc>
              <a:spcBef>
                <a:spcPct val="50000"/>
              </a:spcBef>
              <a:buClr>
                <a:schemeClr val="tx1"/>
              </a:buClr>
              <a:defRPr/>
            </a:pPr>
            <a:r>
              <a:rPr lang="en-US" altLang="en-US" sz="1400" b="1">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We can service national accounts</a:t>
            </a:r>
          </a:p>
          <a:p>
            <a:pPr marL="285750" indent="-285750">
              <a:lnSpc>
                <a:spcPct val="90000"/>
              </a:lnSpc>
              <a:spcBef>
                <a:spcPct val="50000"/>
              </a:spcBef>
              <a:buClr>
                <a:schemeClr val="tx1"/>
              </a:buClr>
              <a:buFont typeface="Arial" panose="020B0604020202020204" pitchFamily="34" charset="0"/>
              <a:buChar char="•"/>
              <a:defRPr/>
            </a:pPr>
            <a:r>
              <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“Win” one facility and target the rest</a:t>
            </a:r>
          </a:p>
        </p:txBody>
      </p:sp>
      <p:pic>
        <p:nvPicPr>
          <p:cNvPr id="6" name="Picture Placeholder 5" descr="A couple of people walking in a warehouse&#10;&#10;Description automatically generated">
            <a:extLst>
              <a:ext uri="{FF2B5EF4-FFF2-40B4-BE49-F238E27FC236}">
                <a16:creationId xmlns:a16="http://schemas.microsoft.com/office/drawing/2014/main" id="{7560E010-E894-385D-657E-9539159307FF}"/>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a:xfrm>
            <a:off x="6368551" y="2917927"/>
            <a:ext cx="5346121" cy="3940073"/>
          </a:xfrm>
        </p:spPr>
      </p:pic>
    </p:spTree>
    <p:extLst>
      <p:ext uri="{BB962C8B-B14F-4D97-AF65-F5344CB8AC3E}">
        <p14:creationId xmlns:p14="http://schemas.microsoft.com/office/powerpoint/2010/main" val="621447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49C26-5D41-FBCD-9A1D-8185DC29E080}"/>
            </a:ext>
          </a:extLst>
        </p:cNvPr>
        <p:cNvGrpSpPr/>
        <p:nvPr/>
      </p:nvGrpSpPr>
      <p:grpSpPr>
        <a:xfrm>
          <a:off x="0" y="0"/>
          <a:ext cx="0" cy="0"/>
          <a:chOff x="0" y="0"/>
          <a:chExt cx="0" cy="0"/>
        </a:xfrm>
      </p:grpSpPr>
      <p:pic>
        <p:nvPicPr>
          <p:cNvPr id="14" name="Picture Placeholder 13" descr="Cans in the grass&#10;&#10;Description automatically generated">
            <a:extLst>
              <a:ext uri="{FF2B5EF4-FFF2-40B4-BE49-F238E27FC236}">
                <a16:creationId xmlns:a16="http://schemas.microsoft.com/office/drawing/2014/main" id="{EC40CABC-D190-6E0C-D4C6-CB9ED9C7779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Rectangle 2">
            <a:extLst>
              <a:ext uri="{FF2B5EF4-FFF2-40B4-BE49-F238E27FC236}">
                <a16:creationId xmlns:a16="http://schemas.microsoft.com/office/drawing/2014/main" id="{EF4FAAE4-D5D4-291B-766F-06942C458EC2}"/>
              </a:ext>
            </a:extLst>
          </p:cNvPr>
          <p:cNvSpPr/>
          <p:nvPr/>
        </p:nvSpPr>
        <p:spPr>
          <a:xfrm>
            <a:off x="0" y="5499100"/>
            <a:ext cx="12192000" cy="1358900"/>
          </a:xfrm>
          <a:prstGeom prst="rect">
            <a:avLst/>
          </a:prstGeom>
          <a:solidFill>
            <a:srgbClr val="CB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B71342B-B722-4758-6FCB-88B0BDD9DF31}"/>
              </a:ext>
            </a:extLst>
          </p:cNvPr>
          <p:cNvSpPr txBox="1"/>
          <p:nvPr/>
        </p:nvSpPr>
        <p:spPr>
          <a:xfrm>
            <a:off x="2685908" y="582751"/>
            <a:ext cx="6820183" cy="584775"/>
          </a:xfrm>
          <a:prstGeom prst="rect">
            <a:avLst/>
          </a:prstGeom>
          <a:noFill/>
        </p:spPr>
        <p:txBody>
          <a:bodyPr wrap="square" rtlCol="0">
            <a:spAutoFit/>
          </a:bodyPr>
          <a:lstStyle/>
          <a:p>
            <a:pPr algn="ctr"/>
            <a:r>
              <a:rPr lang="en-US" sz="3200">
                <a:latin typeface="Montserrat SemiBold" panose="00000700000000000000" pitchFamily="2" charset="0"/>
              </a:rPr>
              <a:t>Marketing </a:t>
            </a:r>
            <a:r>
              <a:rPr lang="en-US" sz="3200">
                <a:solidFill>
                  <a:srgbClr val="CB003D"/>
                </a:solidFill>
                <a:latin typeface="Montserrat SemiBold" panose="00000700000000000000" pitchFamily="2" charset="0"/>
              </a:rPr>
              <a:t>Services</a:t>
            </a:r>
          </a:p>
        </p:txBody>
      </p:sp>
      <p:sp>
        <p:nvSpPr>
          <p:cNvPr id="6" name="TextBox 5">
            <a:extLst>
              <a:ext uri="{FF2B5EF4-FFF2-40B4-BE49-F238E27FC236}">
                <a16:creationId xmlns:a16="http://schemas.microsoft.com/office/drawing/2014/main" id="{E0525A1D-E0B9-7657-31E4-863A6B361D15}"/>
              </a:ext>
            </a:extLst>
          </p:cNvPr>
          <p:cNvSpPr txBox="1"/>
          <p:nvPr/>
        </p:nvSpPr>
        <p:spPr>
          <a:xfrm>
            <a:off x="3469586" y="1433194"/>
            <a:ext cx="5252826" cy="754053"/>
          </a:xfrm>
          <a:prstGeom prst="rect">
            <a:avLst/>
          </a:prstGeom>
          <a:noFill/>
        </p:spPr>
        <p:txBody>
          <a:bodyPr wrap="square" rtlCol="0">
            <a:spAutoFit/>
          </a:bodyPr>
          <a:lstStyle/>
          <a:p>
            <a:pPr algn="ctr"/>
            <a:r>
              <a:rPr lang="en-US" altLang="en-US" sz="1600" b="1">
                <a:latin typeface="Roboto" panose="02000000000000000000" pitchFamily="2" charset="0"/>
                <a:ea typeface="Roboto" panose="02000000000000000000" pitchFamily="2" charset="0"/>
              </a:rPr>
              <a:t>Your Dedicated Distribution Partner</a:t>
            </a:r>
          </a:p>
          <a:p>
            <a:pPr algn="ctr"/>
            <a:r>
              <a:rPr lang="en-US" altLang="en-US" sz="1600" b="1">
                <a:latin typeface="Roboto" panose="02000000000000000000" pitchFamily="2" charset="0"/>
                <a:ea typeface="Roboto" panose="02000000000000000000" pitchFamily="2" charset="0"/>
              </a:rPr>
              <a:t>Building Business Together</a:t>
            </a:r>
          </a:p>
          <a:p>
            <a:pPr algn="ctr"/>
            <a:endParaRPr lang="en-US" sz="1100">
              <a:solidFill>
                <a:schemeClr val="bg1">
                  <a:lumMod val="65000"/>
                </a:schemeClr>
              </a:solidFill>
              <a:latin typeface="Roboto" panose="02000000000000000000" pitchFamily="2" charset="0"/>
              <a:ea typeface="Roboto" panose="02000000000000000000" pitchFamily="2" charset="0"/>
            </a:endParaRPr>
          </a:p>
        </p:txBody>
      </p:sp>
      <p:pic>
        <p:nvPicPr>
          <p:cNvPr id="7" name="Picture 6">
            <a:extLst>
              <a:ext uri="{FF2B5EF4-FFF2-40B4-BE49-F238E27FC236}">
                <a16:creationId xmlns:a16="http://schemas.microsoft.com/office/drawing/2014/main" id="{5091C8D4-2A8A-7322-54C0-4241F38E4D2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 b="-28684"/>
          <a:stretch/>
        </p:blipFill>
        <p:spPr>
          <a:xfrm>
            <a:off x="10870998" y="540567"/>
            <a:ext cx="594057" cy="367352"/>
          </a:xfrm>
          <a:prstGeom prst="rect">
            <a:avLst/>
          </a:prstGeom>
        </p:spPr>
      </p:pic>
    </p:spTree>
    <p:extLst>
      <p:ext uri="{BB962C8B-B14F-4D97-AF65-F5344CB8AC3E}">
        <p14:creationId xmlns:p14="http://schemas.microsoft.com/office/powerpoint/2010/main" val="19078060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B3882-D261-F06B-58AA-BA39025E3A7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ED334B0-819B-4416-7833-2B44258525DF}"/>
              </a:ext>
            </a:extLst>
          </p:cNvPr>
          <p:cNvSpPr/>
          <p:nvPr/>
        </p:nvSpPr>
        <p:spPr>
          <a:xfrm>
            <a:off x="2400300" y="2997200"/>
            <a:ext cx="3695700" cy="3860800"/>
          </a:xfrm>
          <a:prstGeom prst="rect">
            <a:avLst/>
          </a:prstGeom>
          <a:solidFill>
            <a:srgbClr val="CB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Placeholder 18" descr="A bottle of heart drops&#10;&#10;Description automatically generated">
            <a:extLst>
              <a:ext uri="{FF2B5EF4-FFF2-40B4-BE49-F238E27FC236}">
                <a16:creationId xmlns:a16="http://schemas.microsoft.com/office/drawing/2014/main" id="{DB909C5E-1E2A-8B85-F33D-41EF045E87B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Box 6">
            <a:extLst>
              <a:ext uri="{FF2B5EF4-FFF2-40B4-BE49-F238E27FC236}">
                <a16:creationId xmlns:a16="http://schemas.microsoft.com/office/drawing/2014/main" id="{2A9272AE-75C9-105D-EC46-644907D78EC0}"/>
              </a:ext>
            </a:extLst>
          </p:cNvPr>
          <p:cNvSpPr txBox="1"/>
          <p:nvPr/>
        </p:nvSpPr>
        <p:spPr>
          <a:xfrm>
            <a:off x="6533811" y="1391088"/>
            <a:ext cx="5109030" cy="584775"/>
          </a:xfrm>
          <a:prstGeom prst="rect">
            <a:avLst/>
          </a:prstGeom>
          <a:noFill/>
        </p:spPr>
        <p:txBody>
          <a:bodyPr wrap="square" rtlCol="0">
            <a:spAutoFit/>
          </a:bodyPr>
          <a:lstStyle/>
          <a:p>
            <a:r>
              <a:rPr lang="en-US" sz="3200">
                <a:latin typeface="Montserrat SemiBold" panose="00000700000000000000" pitchFamily="2" charset="0"/>
              </a:rPr>
              <a:t>Marketing </a:t>
            </a:r>
            <a:r>
              <a:rPr lang="en-US" sz="3200">
                <a:solidFill>
                  <a:srgbClr val="CB003D"/>
                </a:solidFill>
                <a:latin typeface="Montserrat SemiBold" panose="00000700000000000000" pitchFamily="2" charset="0"/>
              </a:rPr>
              <a:t>Services</a:t>
            </a:r>
          </a:p>
        </p:txBody>
      </p:sp>
      <p:pic>
        <p:nvPicPr>
          <p:cNvPr id="4" name="Picture 3">
            <a:extLst>
              <a:ext uri="{FF2B5EF4-FFF2-40B4-BE49-F238E27FC236}">
                <a16:creationId xmlns:a16="http://schemas.microsoft.com/office/drawing/2014/main" id="{B3CA7903-7545-2A3D-554C-17966825B99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 b="-28684"/>
          <a:stretch/>
        </p:blipFill>
        <p:spPr>
          <a:xfrm>
            <a:off x="10870998" y="540567"/>
            <a:ext cx="594057" cy="367352"/>
          </a:xfrm>
          <a:prstGeom prst="rect">
            <a:avLst/>
          </a:prstGeom>
        </p:spPr>
      </p:pic>
      <p:sp>
        <p:nvSpPr>
          <p:cNvPr id="17" name="TextBox 16">
            <a:extLst>
              <a:ext uri="{FF2B5EF4-FFF2-40B4-BE49-F238E27FC236}">
                <a16:creationId xmlns:a16="http://schemas.microsoft.com/office/drawing/2014/main" id="{90C17D90-AE70-377A-6C75-8F949B7DC79B}"/>
              </a:ext>
            </a:extLst>
          </p:cNvPr>
          <p:cNvSpPr txBox="1"/>
          <p:nvPr/>
        </p:nvSpPr>
        <p:spPr>
          <a:xfrm>
            <a:off x="7165458" y="2225116"/>
            <a:ext cx="6103088" cy="3754874"/>
          </a:xfrm>
          <a:prstGeom prst="rect">
            <a:avLst/>
          </a:prstGeom>
          <a:noFill/>
        </p:spPr>
        <p:txBody>
          <a:bodyPr wrap="square">
            <a:spAutoFit/>
          </a:bodyPr>
          <a:lstStyle/>
          <a:p>
            <a:pPr>
              <a:buFont typeface="Wingdings" pitchFamily="2" charset="2"/>
              <a:buNone/>
            </a:pPr>
            <a:r>
              <a:rPr lang="en-US" altLang="en-US" sz="1400" b="1" dirty="0">
                <a:solidFill>
                  <a:srgbClr val="CB003D"/>
                </a:solidFill>
                <a:latin typeface="Roboto" panose="02000000000000000000" pitchFamily="2" charset="0"/>
                <a:ea typeface="Roboto" panose="02000000000000000000" pitchFamily="2" charset="0"/>
                <a:cs typeface="Poppins" panose="00000500000000000000" pitchFamily="2" charset="0"/>
              </a:rPr>
              <a:t>We Offer a Range of Marketing Services</a:t>
            </a: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a:t>
            </a:r>
          </a:p>
          <a:p>
            <a:pPr marL="285750" indent="-285750">
              <a:buFont typeface="Arial" panose="020B0604020202020204" pitchFamily="34" charset="0"/>
              <a:buChar char="•"/>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marL="285750" indent="-285750">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Marketing Collateral</a:t>
            </a:r>
          </a:p>
          <a:p>
            <a:pPr marL="742950" lvl="1" indent="-285750">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Product / Market Sell Sheets </a:t>
            </a:r>
          </a:p>
          <a:p>
            <a:pPr marL="742950" lvl="1" indent="-285750">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Product Catalogs</a:t>
            </a:r>
          </a:p>
          <a:p>
            <a:pPr lvl="1"/>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marL="285750" indent="-285750">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eMarketing Campaigns</a:t>
            </a:r>
          </a:p>
          <a:p>
            <a:pPr marL="742950" lvl="1" indent="-285750">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Product Promotions</a:t>
            </a:r>
          </a:p>
          <a:p>
            <a:pPr marL="742950" lvl="1" indent="-285750">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Informational Campaigns</a:t>
            </a:r>
          </a:p>
          <a:p>
            <a:pPr lvl="1"/>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marL="285750" indent="-285750">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Public Relations</a:t>
            </a:r>
          </a:p>
          <a:p>
            <a:pPr marL="742950" lvl="1" indent="-285750">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Success Stories</a:t>
            </a:r>
          </a:p>
          <a:p>
            <a:pPr marL="742950" lvl="1" indent="-285750">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News Releases</a:t>
            </a:r>
          </a:p>
          <a:p>
            <a:pPr lvl="1"/>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marL="285750" indent="-285750">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Creative &amp; Other Services</a:t>
            </a:r>
          </a:p>
          <a:p>
            <a:pPr marL="742950" lvl="1" indent="-285750">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Design</a:t>
            </a:r>
          </a:p>
          <a:p>
            <a:pPr marL="742950" lvl="1" indent="-285750">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Images (print &amp; web applications)</a:t>
            </a:r>
            <a:endParaRPr lang="en-US" altLang="en-US" sz="11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p:txBody>
      </p:sp>
    </p:spTree>
    <p:extLst>
      <p:ext uri="{BB962C8B-B14F-4D97-AF65-F5344CB8AC3E}">
        <p14:creationId xmlns:p14="http://schemas.microsoft.com/office/powerpoint/2010/main" val="38341995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86757-0A84-AD36-FF9F-451BA6B10EE4}"/>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5DAA2F52-C927-9B5A-45DA-99998E47E39B}"/>
              </a:ext>
            </a:extLst>
          </p:cNvPr>
          <p:cNvSpPr/>
          <p:nvPr/>
        </p:nvSpPr>
        <p:spPr>
          <a:xfrm>
            <a:off x="7184571" y="1261161"/>
            <a:ext cx="3999479" cy="3700153"/>
          </a:xfrm>
          <a:prstGeom prst="rect">
            <a:avLst/>
          </a:prstGeom>
          <a:solidFill>
            <a:srgbClr val="CB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descr="A close up of a container&#10;&#10;Description automatically generated">
            <a:extLst>
              <a:ext uri="{FF2B5EF4-FFF2-40B4-BE49-F238E27FC236}">
                <a16:creationId xmlns:a16="http://schemas.microsoft.com/office/drawing/2014/main" id="{45F5C246-35C6-58E5-6394-3942FE77AC5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pic>
        <p:nvPicPr>
          <p:cNvPr id="9" name="Picture Placeholder 8" descr="A close up of a container&#10;&#10;Description automatically generated">
            <a:extLst>
              <a:ext uri="{FF2B5EF4-FFF2-40B4-BE49-F238E27FC236}">
                <a16:creationId xmlns:a16="http://schemas.microsoft.com/office/drawing/2014/main" id="{379920BF-A148-7FBC-A8D3-1A5D219E86A9}"/>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pic>
        <p:nvPicPr>
          <p:cNvPr id="24" name="Picture Placeholder 23" descr="A black container with a black lid&#10;&#10;Description automatically generated">
            <a:extLst>
              <a:ext uri="{FF2B5EF4-FFF2-40B4-BE49-F238E27FC236}">
                <a16:creationId xmlns:a16="http://schemas.microsoft.com/office/drawing/2014/main" id="{E2AA181B-C6A4-A0E2-EE21-E90B6F0B04C7}"/>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
        <p:nvSpPr>
          <p:cNvPr id="12" name="TextBox 11">
            <a:extLst>
              <a:ext uri="{FF2B5EF4-FFF2-40B4-BE49-F238E27FC236}">
                <a16:creationId xmlns:a16="http://schemas.microsoft.com/office/drawing/2014/main" id="{2BDB1BA5-8887-D5A7-1270-829354451ABA}"/>
              </a:ext>
            </a:extLst>
          </p:cNvPr>
          <p:cNvSpPr txBox="1"/>
          <p:nvPr/>
        </p:nvSpPr>
        <p:spPr>
          <a:xfrm>
            <a:off x="1064878" y="3018972"/>
            <a:ext cx="4417787" cy="2450927"/>
          </a:xfrm>
          <a:prstGeom prst="rect">
            <a:avLst/>
          </a:prstGeom>
          <a:noFill/>
        </p:spPr>
        <p:txBody>
          <a:bodyPr wrap="square" rtlCol="0">
            <a:spAutoFit/>
          </a:bodyPr>
          <a:lstStyle>
            <a:defPPr>
              <a:defRPr lang="en-US"/>
            </a:defPPr>
            <a:lvl1pPr marL="228600" indent="-228600" algn="just">
              <a:lnSpc>
                <a:spcPct val="150000"/>
              </a:lnSpc>
              <a:buClr>
                <a:srgbClr val="06885C"/>
              </a:buClr>
              <a:buSzPct val="250000"/>
              <a:buFont typeface="Arial" panose="020B0604020202020204" pitchFamily="34" charset="0"/>
              <a:buChar char="•"/>
              <a:defRPr sz="11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defRPr>
            </a:lvl1pPr>
          </a:lstStyle>
          <a:p>
            <a:pPr marL="0" indent="0">
              <a:buNone/>
            </a:pPr>
            <a:r>
              <a:rPr lang="en-US" altLang="en-US" sz="1400" b="1" dirty="0">
                <a:cs typeface="Roboto" panose="02000000000000000000" pitchFamily="2" charset="0"/>
              </a:rPr>
              <a:t>Benefits of our Marketing Services:</a:t>
            </a:r>
            <a:endParaRPr lang="en-US" sz="1400" b="1" dirty="0">
              <a:cs typeface="Roboto" panose="02000000000000000000" pitchFamily="2" charset="0"/>
            </a:endParaRPr>
          </a:p>
          <a:p>
            <a:pPr>
              <a:lnSpc>
                <a:spcPct val="120000"/>
              </a:lnSpc>
              <a:buClr>
                <a:schemeClr val="tx1"/>
              </a:buClr>
              <a:buSzPct val="100000"/>
            </a:pPr>
            <a:r>
              <a:rPr lang="en-US" altLang="en-US" sz="1400" dirty="0">
                <a:cs typeface="Roboto" panose="02000000000000000000" pitchFamily="2" charset="0"/>
              </a:rPr>
              <a:t>Tools to Assist in the Selling Process</a:t>
            </a:r>
          </a:p>
          <a:p>
            <a:pPr>
              <a:lnSpc>
                <a:spcPct val="120000"/>
              </a:lnSpc>
              <a:buClr>
                <a:schemeClr val="tx1"/>
              </a:buClr>
              <a:buSzPct val="100000"/>
            </a:pPr>
            <a:r>
              <a:rPr lang="en-US" altLang="en-US" sz="1400" dirty="0">
                <a:cs typeface="Roboto" panose="02000000000000000000" pitchFamily="2" charset="0"/>
              </a:rPr>
              <a:t>Educate Your Customers</a:t>
            </a:r>
          </a:p>
          <a:p>
            <a:pPr>
              <a:lnSpc>
                <a:spcPct val="120000"/>
              </a:lnSpc>
              <a:buClr>
                <a:schemeClr val="tx1"/>
              </a:buClr>
              <a:buSzPct val="100000"/>
            </a:pPr>
            <a:r>
              <a:rPr lang="en-US" altLang="en-US" sz="1400" dirty="0">
                <a:cs typeface="Roboto" panose="02000000000000000000" pitchFamily="2" charset="0"/>
              </a:rPr>
              <a:t>Build Awareness and Credibility </a:t>
            </a:r>
          </a:p>
          <a:p>
            <a:pPr>
              <a:lnSpc>
                <a:spcPct val="120000"/>
              </a:lnSpc>
              <a:buClr>
                <a:schemeClr val="tx1"/>
              </a:buClr>
              <a:buSzPct val="100000"/>
            </a:pPr>
            <a:r>
              <a:rPr lang="en-US" altLang="en-US" sz="1400" dirty="0">
                <a:cs typeface="Roboto" panose="02000000000000000000" pitchFamily="2" charset="0"/>
              </a:rPr>
              <a:t>Effective Method to Stay in Front of Customer</a:t>
            </a:r>
          </a:p>
          <a:p>
            <a:pPr>
              <a:lnSpc>
                <a:spcPct val="120000"/>
              </a:lnSpc>
              <a:buClr>
                <a:schemeClr val="tx1"/>
              </a:buClr>
              <a:buSzPct val="100000"/>
            </a:pPr>
            <a:r>
              <a:rPr lang="en-US" altLang="en-US" sz="1400" dirty="0">
                <a:cs typeface="Roboto" panose="02000000000000000000" pitchFamily="2" charset="0"/>
              </a:rPr>
              <a:t>Track and Measure Success (eMarketing)</a:t>
            </a:r>
          </a:p>
          <a:p>
            <a:pPr>
              <a:lnSpc>
                <a:spcPct val="120000"/>
              </a:lnSpc>
              <a:buClr>
                <a:schemeClr val="tx1"/>
              </a:buClr>
              <a:buSzPct val="100000"/>
            </a:pPr>
            <a:r>
              <a:rPr lang="en-US" altLang="en-US" sz="1400" dirty="0">
                <a:cs typeface="Roboto" panose="02000000000000000000" pitchFamily="2" charset="0"/>
              </a:rPr>
              <a:t>Tailor Information Based on Customer Type</a:t>
            </a:r>
          </a:p>
          <a:p>
            <a:pPr>
              <a:lnSpc>
                <a:spcPct val="120000"/>
              </a:lnSpc>
              <a:buClr>
                <a:schemeClr val="tx1"/>
              </a:buClr>
              <a:buSzPct val="100000"/>
            </a:pPr>
            <a:r>
              <a:rPr lang="en-US" altLang="en-US" sz="1400" dirty="0">
                <a:cs typeface="Roboto" panose="02000000000000000000" pitchFamily="2" charset="0"/>
              </a:rPr>
              <a:t>SELL MORE LABELS &amp; RIBBONS</a:t>
            </a:r>
          </a:p>
          <a:p>
            <a:pPr marL="0" indent="0">
              <a:buNone/>
            </a:pPr>
            <a:endParaRPr lang="en-ID" b="1" dirty="0"/>
          </a:p>
        </p:txBody>
      </p:sp>
      <p:sp>
        <p:nvSpPr>
          <p:cNvPr id="17" name="TextBox 16">
            <a:extLst>
              <a:ext uri="{FF2B5EF4-FFF2-40B4-BE49-F238E27FC236}">
                <a16:creationId xmlns:a16="http://schemas.microsoft.com/office/drawing/2014/main" id="{86D5EE85-3DE8-2C83-C105-E11D09391D91}"/>
              </a:ext>
            </a:extLst>
          </p:cNvPr>
          <p:cNvSpPr txBox="1"/>
          <p:nvPr/>
        </p:nvSpPr>
        <p:spPr>
          <a:xfrm>
            <a:off x="1059843" y="2271776"/>
            <a:ext cx="4450450" cy="584775"/>
          </a:xfrm>
          <a:prstGeom prst="rect">
            <a:avLst/>
          </a:prstGeom>
          <a:noFill/>
        </p:spPr>
        <p:txBody>
          <a:bodyPr wrap="square" rtlCol="0">
            <a:spAutoFit/>
          </a:bodyPr>
          <a:lstStyle/>
          <a:p>
            <a:r>
              <a:rPr lang="en-US" sz="3200">
                <a:latin typeface="Montserrat SemiBold" panose="00000700000000000000" pitchFamily="2" charset="0"/>
              </a:rPr>
              <a:t>Marketing </a:t>
            </a:r>
            <a:r>
              <a:rPr lang="en-US" sz="3200">
                <a:solidFill>
                  <a:srgbClr val="CB003D"/>
                </a:solidFill>
                <a:latin typeface="Montserrat SemiBold" panose="00000700000000000000" pitchFamily="2" charset="0"/>
              </a:rPr>
              <a:t>Services</a:t>
            </a:r>
          </a:p>
        </p:txBody>
      </p:sp>
      <p:pic>
        <p:nvPicPr>
          <p:cNvPr id="5" name="Picture 4">
            <a:extLst>
              <a:ext uri="{FF2B5EF4-FFF2-40B4-BE49-F238E27FC236}">
                <a16:creationId xmlns:a16="http://schemas.microsoft.com/office/drawing/2014/main" id="{F55654F1-B149-7C1D-A95C-075859B9107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 b="-28684"/>
          <a:stretch/>
        </p:blipFill>
        <p:spPr>
          <a:xfrm>
            <a:off x="456821" y="533400"/>
            <a:ext cx="594057" cy="367352"/>
          </a:xfrm>
          <a:prstGeom prst="rect">
            <a:avLst/>
          </a:prstGeom>
        </p:spPr>
      </p:pic>
    </p:spTree>
    <p:extLst>
      <p:ext uri="{BB962C8B-B14F-4D97-AF65-F5344CB8AC3E}">
        <p14:creationId xmlns:p14="http://schemas.microsoft.com/office/powerpoint/2010/main" val="21520716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7B229-248B-44D8-D7F8-23047DE18045}"/>
            </a:ext>
          </a:extLst>
        </p:cNvPr>
        <p:cNvGrpSpPr/>
        <p:nvPr/>
      </p:nvGrpSpPr>
      <p:grpSpPr>
        <a:xfrm>
          <a:off x="0" y="0"/>
          <a:ext cx="0" cy="0"/>
          <a:chOff x="0" y="0"/>
          <a:chExt cx="0" cy="0"/>
        </a:xfrm>
      </p:grpSpPr>
      <p:pic>
        <p:nvPicPr>
          <p:cNvPr id="4" name="Picture 3" descr="A poster for warehouse storage&#10;&#10;Description automatically generated with medium confidence">
            <a:extLst>
              <a:ext uri="{FF2B5EF4-FFF2-40B4-BE49-F238E27FC236}">
                <a16:creationId xmlns:a16="http://schemas.microsoft.com/office/drawing/2014/main" id="{8CE10CF8-93C8-A70B-3D36-2EAD678B38E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70572" y="1360259"/>
            <a:ext cx="3619500" cy="4940300"/>
          </a:xfrm>
          <a:prstGeom prst="rect">
            <a:avLst/>
          </a:prstGeom>
        </p:spPr>
      </p:pic>
      <p:sp>
        <p:nvSpPr>
          <p:cNvPr id="10" name="TextBox 9">
            <a:extLst>
              <a:ext uri="{FF2B5EF4-FFF2-40B4-BE49-F238E27FC236}">
                <a16:creationId xmlns:a16="http://schemas.microsoft.com/office/drawing/2014/main" id="{E15A90BE-6249-48EF-1066-8627F62C4B89}"/>
              </a:ext>
            </a:extLst>
          </p:cNvPr>
          <p:cNvSpPr txBox="1"/>
          <p:nvPr/>
        </p:nvSpPr>
        <p:spPr>
          <a:xfrm>
            <a:off x="6439150" y="1020427"/>
            <a:ext cx="5109030" cy="584775"/>
          </a:xfrm>
          <a:prstGeom prst="rect">
            <a:avLst/>
          </a:prstGeom>
          <a:noFill/>
        </p:spPr>
        <p:txBody>
          <a:bodyPr wrap="square" rtlCol="0">
            <a:spAutoFit/>
          </a:bodyPr>
          <a:lstStyle/>
          <a:p>
            <a:r>
              <a:rPr lang="en-US" sz="3200">
                <a:latin typeface="Montserrat SemiBold" panose="00000700000000000000" pitchFamily="2" charset="0"/>
              </a:rPr>
              <a:t>Marketing </a:t>
            </a:r>
            <a:r>
              <a:rPr lang="en-US" sz="3200">
                <a:solidFill>
                  <a:srgbClr val="CB003D"/>
                </a:solidFill>
                <a:latin typeface="Montserrat SemiBold" panose="00000700000000000000" pitchFamily="2" charset="0"/>
              </a:rPr>
              <a:t>Collateral</a:t>
            </a:r>
          </a:p>
        </p:txBody>
      </p:sp>
      <p:pic>
        <p:nvPicPr>
          <p:cNvPr id="7" name="Picture 6">
            <a:extLst>
              <a:ext uri="{FF2B5EF4-FFF2-40B4-BE49-F238E27FC236}">
                <a16:creationId xmlns:a16="http://schemas.microsoft.com/office/drawing/2014/main" id="{73D3C62D-A923-ED05-45F5-70C98F9D8D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 b="-28684"/>
          <a:stretch/>
        </p:blipFill>
        <p:spPr>
          <a:xfrm>
            <a:off x="456821" y="533400"/>
            <a:ext cx="594057" cy="367352"/>
          </a:xfrm>
          <a:prstGeom prst="rect">
            <a:avLst/>
          </a:prstGeom>
        </p:spPr>
      </p:pic>
      <p:cxnSp>
        <p:nvCxnSpPr>
          <p:cNvPr id="14" name="Straight Arrow Connector 13">
            <a:extLst>
              <a:ext uri="{FF2B5EF4-FFF2-40B4-BE49-F238E27FC236}">
                <a16:creationId xmlns:a16="http://schemas.microsoft.com/office/drawing/2014/main" id="{4D46BBEF-CDC9-3D63-1227-00D82ECA8E63}"/>
              </a:ext>
            </a:extLst>
          </p:cNvPr>
          <p:cNvCxnSpPr>
            <a:cxnSpLocks/>
          </p:cNvCxnSpPr>
          <p:nvPr/>
        </p:nvCxnSpPr>
        <p:spPr>
          <a:xfrm>
            <a:off x="2639683" y="1692549"/>
            <a:ext cx="3962998" cy="1252532"/>
          </a:xfrm>
          <a:prstGeom prst="straightConnector1">
            <a:avLst/>
          </a:prstGeom>
          <a:ln>
            <a:solidFill>
              <a:srgbClr val="CB003D"/>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ACE45C1-4125-5F3A-BABD-BB67F6B2F858}"/>
              </a:ext>
            </a:extLst>
          </p:cNvPr>
          <p:cNvSpPr txBox="1"/>
          <p:nvPr/>
        </p:nvSpPr>
        <p:spPr>
          <a:xfrm>
            <a:off x="6602681" y="2849974"/>
            <a:ext cx="3130152" cy="379591"/>
          </a:xfrm>
          <a:prstGeom prst="rect">
            <a:avLst/>
          </a:prstGeom>
          <a:noFill/>
        </p:spPr>
        <p:txBody>
          <a:bodyPr wrap="square" rtlCol="0">
            <a:spAutoFit/>
          </a:bodyPr>
          <a:lstStyle/>
          <a:p>
            <a:pPr algn="just">
              <a:lnSpc>
                <a:spcPct val="150000"/>
              </a:lnSpc>
            </a:pPr>
            <a:r>
              <a:rPr 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Company Logo</a:t>
            </a:r>
            <a:endParaRPr lang="en-ID"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endParaRPr>
          </a:p>
        </p:txBody>
      </p:sp>
      <p:sp>
        <p:nvSpPr>
          <p:cNvPr id="16" name="TextBox 15">
            <a:extLst>
              <a:ext uri="{FF2B5EF4-FFF2-40B4-BE49-F238E27FC236}">
                <a16:creationId xmlns:a16="http://schemas.microsoft.com/office/drawing/2014/main" id="{CEFCE96F-BF4C-899C-05CC-D3AEBD0A1A91}"/>
              </a:ext>
            </a:extLst>
          </p:cNvPr>
          <p:cNvSpPr txBox="1"/>
          <p:nvPr/>
        </p:nvSpPr>
        <p:spPr>
          <a:xfrm>
            <a:off x="6602681" y="5105391"/>
            <a:ext cx="3130152" cy="379591"/>
          </a:xfrm>
          <a:prstGeom prst="rect">
            <a:avLst/>
          </a:prstGeom>
          <a:noFill/>
        </p:spPr>
        <p:txBody>
          <a:bodyPr wrap="square" rtlCol="0">
            <a:spAutoFit/>
          </a:bodyPr>
          <a:lstStyle/>
          <a:p>
            <a:pPr algn="just">
              <a:lnSpc>
                <a:spcPct val="150000"/>
              </a:lnSpc>
            </a:pPr>
            <a:r>
              <a:rPr 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Company Contact Information</a:t>
            </a:r>
            <a:endParaRPr lang="en-ID"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endParaRPr>
          </a:p>
        </p:txBody>
      </p:sp>
      <p:cxnSp>
        <p:nvCxnSpPr>
          <p:cNvPr id="17" name="Straight Arrow Connector 16">
            <a:extLst>
              <a:ext uri="{FF2B5EF4-FFF2-40B4-BE49-F238E27FC236}">
                <a16:creationId xmlns:a16="http://schemas.microsoft.com/office/drawing/2014/main" id="{75526CE2-8A61-4148-D0CD-1C4A9AA969D9}"/>
              </a:ext>
            </a:extLst>
          </p:cNvPr>
          <p:cNvCxnSpPr>
            <a:cxnSpLocks/>
          </p:cNvCxnSpPr>
          <p:nvPr/>
        </p:nvCxnSpPr>
        <p:spPr>
          <a:xfrm flipV="1">
            <a:off x="3009416" y="5372847"/>
            <a:ext cx="3540796" cy="806257"/>
          </a:xfrm>
          <a:prstGeom prst="straightConnector1">
            <a:avLst/>
          </a:prstGeom>
          <a:ln>
            <a:solidFill>
              <a:srgbClr val="CB003D"/>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Rounded Corners 24">
            <a:extLst>
              <a:ext uri="{FF2B5EF4-FFF2-40B4-BE49-F238E27FC236}">
                <a16:creationId xmlns:a16="http://schemas.microsoft.com/office/drawing/2014/main" id="{F4D21238-D68F-1A7B-48EA-859DBBF8BABB}"/>
              </a:ext>
            </a:extLst>
          </p:cNvPr>
          <p:cNvSpPr/>
          <p:nvPr/>
        </p:nvSpPr>
        <p:spPr>
          <a:xfrm>
            <a:off x="7188577" y="1857712"/>
            <a:ext cx="3067047" cy="420628"/>
          </a:xfrm>
          <a:prstGeom prst="roundRect">
            <a:avLst/>
          </a:prstGeom>
          <a:solidFill>
            <a:srgbClr val="CB003D"/>
          </a:solidFill>
          <a:ln>
            <a:noFill/>
          </a:ln>
          <a:effectLst>
            <a:outerShdw blurRad="38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spc="300">
              <a:latin typeface="Montserrat" panose="00000500000000000000" pitchFamily="2" charset="0"/>
            </a:endParaRPr>
          </a:p>
        </p:txBody>
      </p:sp>
      <p:sp>
        <p:nvSpPr>
          <p:cNvPr id="5" name="TextBox 4">
            <a:extLst>
              <a:ext uri="{FF2B5EF4-FFF2-40B4-BE49-F238E27FC236}">
                <a16:creationId xmlns:a16="http://schemas.microsoft.com/office/drawing/2014/main" id="{E3D63400-CBA9-B8ED-7D2F-7FECAB08120A}"/>
              </a:ext>
            </a:extLst>
          </p:cNvPr>
          <p:cNvSpPr txBox="1"/>
          <p:nvPr/>
        </p:nvSpPr>
        <p:spPr>
          <a:xfrm>
            <a:off x="7323606" y="1812791"/>
            <a:ext cx="2796988" cy="420628"/>
          </a:xfrm>
          <a:prstGeom prst="rect">
            <a:avLst/>
          </a:prstGeom>
          <a:noFill/>
        </p:spPr>
        <p:txBody>
          <a:bodyPr wrap="square" rtlCol="0">
            <a:spAutoFit/>
          </a:bodyPr>
          <a:lstStyle/>
          <a:p>
            <a:pPr algn="ctr">
              <a:lnSpc>
                <a:spcPct val="150000"/>
              </a:lnSpc>
            </a:pPr>
            <a:r>
              <a:rPr lang="en-US" sz="1600" b="1">
                <a:solidFill>
                  <a:schemeClr val="bg1"/>
                </a:solidFill>
                <a:latin typeface="Roboto" panose="02000000000000000000" pitchFamily="2" charset="0"/>
                <a:ea typeface="Roboto" panose="02000000000000000000" pitchFamily="2" charset="0"/>
                <a:cs typeface="Poppins" panose="00000500000000000000" pitchFamily="2" charset="0"/>
              </a:rPr>
              <a:t>Generic Product Sell Sheet</a:t>
            </a:r>
            <a:endParaRPr lang="en-ID" sz="1600" b="1">
              <a:solidFill>
                <a:schemeClr val="bg1"/>
              </a:solidFill>
              <a:latin typeface="Roboto" panose="02000000000000000000" pitchFamily="2" charset="0"/>
              <a:ea typeface="Roboto" panose="02000000000000000000" pitchFamily="2" charset="0"/>
              <a:cs typeface="Poppins" panose="00000500000000000000" pitchFamily="2" charset="0"/>
            </a:endParaRPr>
          </a:p>
        </p:txBody>
      </p:sp>
      <p:sp>
        <p:nvSpPr>
          <p:cNvPr id="2" name="Right Brace 1">
            <a:extLst>
              <a:ext uri="{FF2B5EF4-FFF2-40B4-BE49-F238E27FC236}">
                <a16:creationId xmlns:a16="http://schemas.microsoft.com/office/drawing/2014/main" id="{7A8408B3-9918-2159-ED55-2FAB586487FA}"/>
              </a:ext>
            </a:extLst>
          </p:cNvPr>
          <p:cNvSpPr/>
          <p:nvPr/>
        </p:nvSpPr>
        <p:spPr>
          <a:xfrm>
            <a:off x="5585671" y="2717891"/>
            <a:ext cx="268941" cy="2701365"/>
          </a:xfrm>
          <a:prstGeom prst="rightBrace">
            <a:avLst/>
          </a:prstGeom>
          <a:ln>
            <a:solidFill>
              <a:srgbClr val="CB003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E353D025-7A04-8D79-2E30-0BE3CB831B0A}"/>
              </a:ext>
            </a:extLst>
          </p:cNvPr>
          <p:cNvSpPr txBox="1"/>
          <p:nvPr/>
        </p:nvSpPr>
        <p:spPr>
          <a:xfrm>
            <a:off x="5863513" y="3878777"/>
            <a:ext cx="3130152" cy="379591"/>
          </a:xfrm>
          <a:prstGeom prst="rect">
            <a:avLst/>
          </a:prstGeom>
          <a:noFill/>
        </p:spPr>
        <p:txBody>
          <a:bodyPr wrap="square" rtlCol="0">
            <a:spAutoFit/>
          </a:bodyPr>
          <a:lstStyle/>
          <a:p>
            <a:pPr algn="just">
              <a:lnSpc>
                <a:spcPct val="150000"/>
              </a:lnSpc>
            </a:pPr>
            <a:r>
              <a:rPr 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Customize content based on need</a:t>
            </a:r>
            <a:endParaRPr lang="en-ID"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endParaRPr>
          </a:p>
        </p:txBody>
      </p:sp>
      <p:sp>
        <p:nvSpPr>
          <p:cNvPr id="13" name="TextBox 12">
            <a:extLst>
              <a:ext uri="{FF2B5EF4-FFF2-40B4-BE49-F238E27FC236}">
                <a16:creationId xmlns:a16="http://schemas.microsoft.com/office/drawing/2014/main" id="{FE434FD8-9757-E9E7-C9E6-77D460C8EE00}"/>
              </a:ext>
            </a:extLst>
          </p:cNvPr>
          <p:cNvSpPr txBox="1"/>
          <p:nvPr/>
        </p:nvSpPr>
        <p:spPr>
          <a:xfrm>
            <a:off x="1309046" y="1424868"/>
            <a:ext cx="1940349" cy="400110"/>
          </a:xfrm>
          <a:prstGeom prst="rect">
            <a:avLst/>
          </a:prstGeom>
          <a:solidFill>
            <a:schemeClr val="bg1"/>
          </a:solidFill>
        </p:spPr>
        <p:txBody>
          <a:bodyPr wrap="square" rtlCol="0">
            <a:spAutoFit/>
          </a:bodyPr>
          <a:lstStyle/>
          <a:p>
            <a:pPr algn="ctr"/>
            <a:r>
              <a:rPr lang="en-US" sz="2000"/>
              <a:t>Logo</a:t>
            </a:r>
          </a:p>
        </p:txBody>
      </p:sp>
    </p:spTree>
    <p:extLst>
      <p:ext uri="{BB962C8B-B14F-4D97-AF65-F5344CB8AC3E}">
        <p14:creationId xmlns:p14="http://schemas.microsoft.com/office/powerpoint/2010/main" val="30515261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18351-0625-AB6D-4CF7-194DDE9C690D}"/>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BACEFEF0-83C4-B35E-4FBF-B82641A8E496}"/>
              </a:ext>
            </a:extLst>
          </p:cNvPr>
          <p:cNvSpPr txBox="1"/>
          <p:nvPr/>
        </p:nvSpPr>
        <p:spPr>
          <a:xfrm>
            <a:off x="6711612" y="2351781"/>
            <a:ext cx="5109030" cy="1077218"/>
          </a:xfrm>
          <a:prstGeom prst="rect">
            <a:avLst/>
          </a:prstGeom>
          <a:noFill/>
        </p:spPr>
        <p:txBody>
          <a:bodyPr wrap="square" rtlCol="0">
            <a:spAutoFit/>
          </a:bodyPr>
          <a:lstStyle/>
          <a:p>
            <a:pPr algn="ctr"/>
            <a:r>
              <a:rPr lang="en-US" sz="3200">
                <a:latin typeface="Montserrat SemiBold" panose="00000700000000000000" pitchFamily="2" charset="0"/>
              </a:rPr>
              <a:t>Marketing </a:t>
            </a:r>
          </a:p>
          <a:p>
            <a:pPr algn="ctr"/>
            <a:r>
              <a:rPr lang="en-US" sz="3200">
                <a:solidFill>
                  <a:srgbClr val="CB003D"/>
                </a:solidFill>
                <a:latin typeface="Montserrat SemiBold" panose="00000700000000000000" pitchFamily="2" charset="0"/>
              </a:rPr>
              <a:t>Collateral</a:t>
            </a:r>
          </a:p>
        </p:txBody>
      </p:sp>
      <p:pic>
        <p:nvPicPr>
          <p:cNvPr id="7" name="Picture 6">
            <a:extLst>
              <a:ext uri="{FF2B5EF4-FFF2-40B4-BE49-F238E27FC236}">
                <a16:creationId xmlns:a16="http://schemas.microsoft.com/office/drawing/2014/main" id="{D66C56C7-6C00-0637-3DC0-E7E93C47C4B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b="-28684"/>
          <a:stretch/>
        </p:blipFill>
        <p:spPr>
          <a:xfrm>
            <a:off x="456821" y="533400"/>
            <a:ext cx="594057" cy="367352"/>
          </a:xfrm>
          <a:prstGeom prst="rect">
            <a:avLst/>
          </a:prstGeom>
        </p:spPr>
      </p:pic>
      <p:sp>
        <p:nvSpPr>
          <p:cNvPr id="8" name="TextBox 7">
            <a:extLst>
              <a:ext uri="{FF2B5EF4-FFF2-40B4-BE49-F238E27FC236}">
                <a16:creationId xmlns:a16="http://schemas.microsoft.com/office/drawing/2014/main" id="{F18CBE28-3C6D-AC29-66C0-8FB2D24E8E9F}"/>
              </a:ext>
            </a:extLst>
          </p:cNvPr>
          <p:cNvSpPr txBox="1"/>
          <p:nvPr/>
        </p:nvSpPr>
        <p:spPr>
          <a:xfrm>
            <a:off x="8126503" y="3862453"/>
            <a:ext cx="2279247" cy="1349087"/>
          </a:xfrm>
          <a:prstGeom prst="rect">
            <a:avLst/>
          </a:prstGeom>
          <a:noFill/>
        </p:spPr>
        <p:txBody>
          <a:bodyPr wrap="square" rtlCol="0">
            <a:spAutoFit/>
          </a:bodyPr>
          <a:lstStyle/>
          <a:p>
            <a:pPr algn="ctr">
              <a:lnSpc>
                <a:spcPct val="150000"/>
              </a:lnSpc>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Customized brochure to promote specific product, service or capability.</a:t>
            </a:r>
          </a:p>
          <a:p>
            <a:pPr algn="just">
              <a:lnSpc>
                <a:spcPct val="150000"/>
              </a:lnSpc>
            </a:pPr>
            <a:endParaRPr lang="en-ID"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endParaRPr>
          </a:p>
        </p:txBody>
      </p:sp>
      <p:pic>
        <p:nvPicPr>
          <p:cNvPr id="4" name="Content Placeholder 2">
            <a:extLst>
              <a:ext uri="{FF2B5EF4-FFF2-40B4-BE49-F238E27FC236}">
                <a16:creationId xmlns:a16="http://schemas.microsoft.com/office/drawing/2014/main" id="{B458464D-41EB-8662-CF7D-CE904E3980C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a:xfrm>
            <a:off x="2134452" y="369019"/>
            <a:ext cx="4728882" cy="6119961"/>
          </a:xfrm>
          <a:prstGeom prst="rect">
            <a:avLst/>
          </a:prstGeom>
        </p:spPr>
      </p:pic>
    </p:spTree>
    <p:extLst>
      <p:ext uri="{BB962C8B-B14F-4D97-AF65-F5344CB8AC3E}">
        <p14:creationId xmlns:p14="http://schemas.microsoft.com/office/powerpoint/2010/main" val="1530128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5FE33-A75D-2583-49D8-4A81932DCD9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DB9FCA7-FAC4-93D7-4A1D-150D02B681DA}"/>
              </a:ext>
            </a:extLst>
          </p:cNvPr>
          <p:cNvSpPr/>
          <p:nvPr/>
        </p:nvSpPr>
        <p:spPr>
          <a:xfrm>
            <a:off x="0" y="5499100"/>
            <a:ext cx="12192000" cy="1358900"/>
          </a:xfrm>
          <a:prstGeom prst="rect">
            <a:avLst/>
          </a:prstGeom>
          <a:solidFill>
            <a:srgbClr val="CB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B003D"/>
              </a:solidFill>
            </a:endParaRPr>
          </a:p>
        </p:txBody>
      </p:sp>
      <p:sp>
        <p:nvSpPr>
          <p:cNvPr id="4" name="TextBox 3">
            <a:extLst>
              <a:ext uri="{FF2B5EF4-FFF2-40B4-BE49-F238E27FC236}">
                <a16:creationId xmlns:a16="http://schemas.microsoft.com/office/drawing/2014/main" id="{F888E5FF-99B7-DB16-34E0-19B2EA3D9C2A}"/>
              </a:ext>
            </a:extLst>
          </p:cNvPr>
          <p:cNvSpPr txBox="1"/>
          <p:nvPr/>
        </p:nvSpPr>
        <p:spPr>
          <a:xfrm>
            <a:off x="1158047" y="5599515"/>
            <a:ext cx="2609413" cy="1025922"/>
          </a:xfrm>
          <a:prstGeom prst="rect">
            <a:avLst/>
          </a:prstGeom>
          <a:noFill/>
        </p:spPr>
        <p:txBody>
          <a:bodyPr wrap="square" rtlCol="0">
            <a:spAutoFit/>
          </a:bodyPr>
          <a:lstStyle/>
          <a:p>
            <a:pPr algn="ctr">
              <a:lnSpc>
                <a:spcPct val="150000"/>
              </a:lnSpc>
            </a:pPr>
            <a:r>
              <a:rPr lang="en-US" sz="1400" b="1">
                <a:solidFill>
                  <a:schemeClr val="bg1"/>
                </a:solidFill>
                <a:latin typeface="Roboto" panose="02000000000000000000" pitchFamily="2" charset="0"/>
                <a:ea typeface="Roboto" panose="02000000000000000000" pitchFamily="2" charset="0"/>
                <a:cs typeface="Poppins" panose="00000500000000000000" pitchFamily="2" charset="0"/>
              </a:rPr>
              <a:t>ROLLS</a:t>
            </a:r>
          </a:p>
          <a:p>
            <a:pPr algn="ctr">
              <a:lnSpc>
                <a:spcPct val="150000"/>
              </a:lnSpc>
            </a:pPr>
            <a:r>
              <a:rPr lang="en-US" sz="1400">
                <a:solidFill>
                  <a:schemeClr val="bg1"/>
                </a:solidFill>
                <a:latin typeface="Roboto" panose="02000000000000000000" pitchFamily="2" charset="0"/>
                <a:ea typeface="Roboto" panose="02000000000000000000" pitchFamily="2" charset="0"/>
                <a:cs typeface="Poppins" panose="00000500000000000000" pitchFamily="2" charset="0"/>
              </a:rPr>
              <a:t>Labels produced on a continuous roll</a:t>
            </a:r>
            <a:endParaRPr lang="en-ID" sz="1400">
              <a:solidFill>
                <a:schemeClr val="bg1"/>
              </a:solidFill>
              <a:latin typeface="Roboto" panose="02000000000000000000" pitchFamily="2" charset="0"/>
              <a:ea typeface="Roboto" panose="02000000000000000000" pitchFamily="2" charset="0"/>
              <a:cs typeface="Poppins" panose="00000500000000000000" pitchFamily="2" charset="0"/>
            </a:endParaRPr>
          </a:p>
        </p:txBody>
      </p:sp>
      <p:sp>
        <p:nvSpPr>
          <p:cNvPr id="5" name="TextBox 4">
            <a:extLst>
              <a:ext uri="{FF2B5EF4-FFF2-40B4-BE49-F238E27FC236}">
                <a16:creationId xmlns:a16="http://schemas.microsoft.com/office/drawing/2014/main" id="{74EF8782-0142-8F02-1C69-339CA16B310C}"/>
              </a:ext>
            </a:extLst>
          </p:cNvPr>
          <p:cNvSpPr txBox="1"/>
          <p:nvPr/>
        </p:nvSpPr>
        <p:spPr>
          <a:xfrm>
            <a:off x="2685908" y="582751"/>
            <a:ext cx="6820183" cy="1077218"/>
          </a:xfrm>
          <a:prstGeom prst="rect">
            <a:avLst/>
          </a:prstGeom>
          <a:noFill/>
        </p:spPr>
        <p:txBody>
          <a:bodyPr wrap="square" rtlCol="0">
            <a:spAutoFit/>
          </a:bodyPr>
          <a:lstStyle/>
          <a:p>
            <a:pPr algn="ctr"/>
            <a:r>
              <a:rPr lang="en-US" sz="3200">
                <a:latin typeface="Montserrat SemiBold" panose="00000700000000000000" pitchFamily="2" charset="0"/>
              </a:rPr>
              <a:t>Label</a:t>
            </a:r>
          </a:p>
          <a:p>
            <a:pPr algn="ctr"/>
            <a:r>
              <a:rPr lang="en-US" sz="3200">
                <a:solidFill>
                  <a:srgbClr val="CB003D"/>
                </a:solidFill>
                <a:latin typeface="Montserrat SemiBold" panose="00000700000000000000" pitchFamily="2" charset="0"/>
              </a:rPr>
              <a:t>Configurations</a:t>
            </a:r>
          </a:p>
        </p:txBody>
      </p:sp>
      <p:sp>
        <p:nvSpPr>
          <p:cNvPr id="6" name="TextBox 5">
            <a:extLst>
              <a:ext uri="{FF2B5EF4-FFF2-40B4-BE49-F238E27FC236}">
                <a16:creationId xmlns:a16="http://schemas.microsoft.com/office/drawing/2014/main" id="{AA50DE39-F054-8D0A-F876-1E1E88A8552E}"/>
              </a:ext>
            </a:extLst>
          </p:cNvPr>
          <p:cNvSpPr txBox="1"/>
          <p:nvPr/>
        </p:nvSpPr>
        <p:spPr>
          <a:xfrm>
            <a:off x="4521065" y="1888841"/>
            <a:ext cx="3148594" cy="307777"/>
          </a:xfrm>
          <a:prstGeom prst="rect">
            <a:avLst/>
          </a:prstGeom>
          <a:noFill/>
        </p:spPr>
        <p:txBody>
          <a:bodyPr wrap="square" rtlCol="0">
            <a:spAutoFit/>
          </a:bodyPr>
          <a:lstStyle/>
          <a:p>
            <a:pPr algn="ctr"/>
            <a:r>
              <a:rPr lang="en-US" sz="1400" b="1" dirty="0">
                <a:latin typeface="Roboto" panose="02000000000000000000" pitchFamily="2" charset="0"/>
                <a:ea typeface="Roboto" panose="02000000000000000000" pitchFamily="2" charset="0"/>
              </a:rPr>
              <a:t>Put-Ups</a:t>
            </a:r>
          </a:p>
        </p:txBody>
      </p:sp>
      <p:sp>
        <p:nvSpPr>
          <p:cNvPr id="13" name="Picture Placeholder 1">
            <a:extLst>
              <a:ext uri="{FF2B5EF4-FFF2-40B4-BE49-F238E27FC236}">
                <a16:creationId xmlns:a16="http://schemas.microsoft.com/office/drawing/2014/main" id="{810A34E1-1926-C959-EBA3-FCC82572DEF6}"/>
              </a:ext>
            </a:extLst>
          </p:cNvPr>
          <p:cNvSpPr txBox="1">
            <a:spLocks/>
          </p:cNvSpPr>
          <p:nvPr/>
        </p:nvSpPr>
        <p:spPr>
          <a:xfrm>
            <a:off x="8036923" y="2452915"/>
            <a:ext cx="3384645" cy="3046186"/>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pic>
        <p:nvPicPr>
          <p:cNvPr id="14" name="Picture 13">
            <a:extLst>
              <a:ext uri="{FF2B5EF4-FFF2-40B4-BE49-F238E27FC236}">
                <a16:creationId xmlns:a16="http://schemas.microsoft.com/office/drawing/2014/main" id="{F251AD1F-4219-A840-283C-101BFA81DB0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b="-28684"/>
          <a:stretch/>
        </p:blipFill>
        <p:spPr>
          <a:xfrm>
            <a:off x="10870998" y="540567"/>
            <a:ext cx="594057" cy="367352"/>
          </a:xfrm>
          <a:prstGeom prst="rect">
            <a:avLst/>
          </a:prstGeom>
        </p:spPr>
      </p:pic>
      <p:sp>
        <p:nvSpPr>
          <p:cNvPr id="22" name="TextBox 21">
            <a:extLst>
              <a:ext uri="{FF2B5EF4-FFF2-40B4-BE49-F238E27FC236}">
                <a16:creationId xmlns:a16="http://schemas.microsoft.com/office/drawing/2014/main" id="{160A6FD4-6CBE-A343-D63C-3887A645F768}"/>
              </a:ext>
            </a:extLst>
          </p:cNvPr>
          <p:cNvSpPr txBox="1"/>
          <p:nvPr/>
        </p:nvSpPr>
        <p:spPr>
          <a:xfrm>
            <a:off x="4790656" y="5599515"/>
            <a:ext cx="2609413" cy="702756"/>
          </a:xfrm>
          <a:prstGeom prst="rect">
            <a:avLst/>
          </a:prstGeom>
          <a:noFill/>
        </p:spPr>
        <p:txBody>
          <a:bodyPr wrap="square" rtlCol="0">
            <a:spAutoFit/>
          </a:bodyPr>
          <a:lstStyle/>
          <a:p>
            <a:pPr algn="ctr">
              <a:lnSpc>
                <a:spcPct val="150000"/>
              </a:lnSpc>
            </a:pPr>
            <a:r>
              <a:rPr lang="en-US" sz="1400" b="1">
                <a:solidFill>
                  <a:schemeClr val="bg1"/>
                </a:solidFill>
                <a:latin typeface="Roboto" panose="02000000000000000000" pitchFamily="2" charset="0"/>
                <a:ea typeface="Roboto" panose="02000000000000000000" pitchFamily="2" charset="0"/>
                <a:cs typeface="Poppins" panose="00000500000000000000" pitchFamily="2" charset="0"/>
              </a:rPr>
              <a:t>FANFOLD</a:t>
            </a:r>
          </a:p>
          <a:p>
            <a:pPr algn="ctr">
              <a:lnSpc>
                <a:spcPct val="150000"/>
              </a:lnSpc>
            </a:pPr>
            <a:r>
              <a:rPr lang="en-US" sz="1400">
                <a:solidFill>
                  <a:schemeClr val="bg1"/>
                </a:solidFill>
                <a:latin typeface="Roboto" panose="02000000000000000000" pitchFamily="2" charset="0"/>
                <a:ea typeface="Roboto" panose="02000000000000000000" pitchFamily="2" charset="0"/>
                <a:cs typeface="Poppins" panose="00000500000000000000" pitchFamily="2" charset="0"/>
              </a:rPr>
              <a:t>Continuous fanfold</a:t>
            </a:r>
            <a:endParaRPr lang="en-ID" sz="1400">
              <a:solidFill>
                <a:schemeClr val="bg1"/>
              </a:solidFill>
              <a:latin typeface="Roboto" panose="02000000000000000000" pitchFamily="2" charset="0"/>
              <a:ea typeface="Roboto" panose="02000000000000000000" pitchFamily="2" charset="0"/>
              <a:cs typeface="Poppins" panose="00000500000000000000" pitchFamily="2" charset="0"/>
            </a:endParaRPr>
          </a:p>
        </p:txBody>
      </p:sp>
      <p:sp>
        <p:nvSpPr>
          <p:cNvPr id="23" name="TextBox 22">
            <a:extLst>
              <a:ext uri="{FF2B5EF4-FFF2-40B4-BE49-F238E27FC236}">
                <a16:creationId xmlns:a16="http://schemas.microsoft.com/office/drawing/2014/main" id="{E60B6A13-39DC-78EF-8F04-18FB9A59C970}"/>
              </a:ext>
            </a:extLst>
          </p:cNvPr>
          <p:cNvSpPr txBox="1"/>
          <p:nvPr/>
        </p:nvSpPr>
        <p:spPr>
          <a:xfrm>
            <a:off x="8423265" y="5599515"/>
            <a:ext cx="2609413" cy="702756"/>
          </a:xfrm>
          <a:prstGeom prst="rect">
            <a:avLst/>
          </a:prstGeom>
          <a:noFill/>
        </p:spPr>
        <p:txBody>
          <a:bodyPr wrap="square" rtlCol="0">
            <a:spAutoFit/>
          </a:bodyPr>
          <a:lstStyle/>
          <a:p>
            <a:pPr algn="ctr">
              <a:lnSpc>
                <a:spcPct val="150000"/>
              </a:lnSpc>
            </a:pPr>
            <a:r>
              <a:rPr lang="en-US" sz="1400" b="1">
                <a:solidFill>
                  <a:schemeClr val="bg1"/>
                </a:solidFill>
                <a:latin typeface="Roboto" panose="02000000000000000000" pitchFamily="2" charset="0"/>
                <a:ea typeface="Roboto" panose="02000000000000000000" pitchFamily="2" charset="0"/>
                <a:cs typeface="Poppins" panose="00000500000000000000" pitchFamily="2" charset="0"/>
              </a:rPr>
              <a:t>SHEETS</a:t>
            </a:r>
          </a:p>
          <a:p>
            <a:pPr algn="ctr">
              <a:lnSpc>
                <a:spcPct val="150000"/>
              </a:lnSpc>
            </a:pPr>
            <a:r>
              <a:rPr lang="en-US" sz="1400">
                <a:solidFill>
                  <a:schemeClr val="bg1"/>
                </a:solidFill>
                <a:latin typeface="Roboto" panose="02000000000000000000" pitchFamily="2" charset="0"/>
                <a:ea typeface="Roboto" panose="02000000000000000000" pitchFamily="2" charset="0"/>
                <a:cs typeface="Poppins" panose="00000500000000000000" pitchFamily="2" charset="0"/>
              </a:rPr>
              <a:t>Labels in sheeted form</a:t>
            </a:r>
            <a:endParaRPr lang="en-ID" sz="1400">
              <a:solidFill>
                <a:schemeClr val="bg1"/>
              </a:solidFill>
              <a:latin typeface="Roboto" panose="02000000000000000000" pitchFamily="2" charset="0"/>
              <a:ea typeface="Roboto" panose="02000000000000000000" pitchFamily="2" charset="0"/>
              <a:cs typeface="Poppins" panose="00000500000000000000" pitchFamily="2" charset="0"/>
            </a:endParaRPr>
          </a:p>
        </p:txBody>
      </p:sp>
      <p:pic>
        <p:nvPicPr>
          <p:cNvPr id="2" name="Picture 1" descr="A screen shot of a cellphone&#10;&#10;Description automatically generated">
            <a:extLst>
              <a:ext uri="{FF2B5EF4-FFF2-40B4-BE49-F238E27FC236}">
                <a16:creationId xmlns:a16="http://schemas.microsoft.com/office/drawing/2014/main" id="{9B289146-98A6-0041-4DD6-93E8D726BE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2265" y="2246705"/>
            <a:ext cx="2610413" cy="3074977"/>
          </a:xfrm>
          <a:prstGeom prst="rect">
            <a:avLst/>
          </a:prstGeom>
        </p:spPr>
      </p:pic>
      <p:pic>
        <p:nvPicPr>
          <p:cNvPr id="15" name="Picture 14" descr="A roll of tape with a red center&#10;&#10;Description automatically generated">
            <a:extLst>
              <a:ext uri="{FF2B5EF4-FFF2-40B4-BE49-F238E27FC236}">
                <a16:creationId xmlns:a16="http://schemas.microsoft.com/office/drawing/2014/main" id="{94A2FB7D-AE52-E7D6-C34B-62424B10D925}"/>
              </a:ext>
            </a:extLst>
          </p:cNvPr>
          <p:cNvPicPr>
            <a:picLocks noChangeAspect="1"/>
          </p:cNvPicPr>
          <p:nvPr/>
        </p:nvPicPr>
        <p:blipFill rotWithShape="1">
          <a:blip r:embed="rId4">
            <a:extLst>
              <a:ext uri="{28A0092B-C50C-407E-A947-70E740481C1C}">
                <a14:useLocalDpi xmlns:a14="http://schemas.microsoft.com/office/drawing/2010/main" val="0"/>
              </a:ext>
            </a:extLst>
          </a:blip>
          <a:srcRect l="12155" r="16119"/>
          <a:stretch/>
        </p:blipFill>
        <p:spPr>
          <a:xfrm>
            <a:off x="697196" y="2214313"/>
            <a:ext cx="3531113" cy="3139760"/>
          </a:xfrm>
          <a:prstGeom prst="rect">
            <a:avLst/>
          </a:prstGeom>
        </p:spPr>
      </p:pic>
      <p:pic>
        <p:nvPicPr>
          <p:cNvPr id="18" name="Picture 17" descr="A black and red line art&#10;&#10;Description automatically generated with medium confidence">
            <a:extLst>
              <a:ext uri="{FF2B5EF4-FFF2-40B4-BE49-F238E27FC236}">
                <a16:creationId xmlns:a16="http://schemas.microsoft.com/office/drawing/2014/main" id="{101938DC-3CD7-C164-FC9B-B5F29308A9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7537" y="2733268"/>
            <a:ext cx="3295650" cy="2101850"/>
          </a:xfrm>
          <a:prstGeom prst="rect">
            <a:avLst/>
          </a:prstGeom>
        </p:spPr>
      </p:pic>
    </p:spTree>
    <p:extLst>
      <p:ext uri="{BB962C8B-B14F-4D97-AF65-F5344CB8AC3E}">
        <p14:creationId xmlns:p14="http://schemas.microsoft.com/office/powerpoint/2010/main" val="29774071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8DCD2-66AA-0424-42C1-D85D037896E0}"/>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15B98EB3-971D-D0F7-E92C-911961EA83A8}"/>
              </a:ext>
            </a:extLst>
          </p:cNvPr>
          <p:cNvSpPr txBox="1"/>
          <p:nvPr/>
        </p:nvSpPr>
        <p:spPr>
          <a:xfrm>
            <a:off x="6693682" y="1625045"/>
            <a:ext cx="5109030" cy="1077218"/>
          </a:xfrm>
          <a:prstGeom prst="rect">
            <a:avLst/>
          </a:prstGeom>
          <a:noFill/>
        </p:spPr>
        <p:txBody>
          <a:bodyPr wrap="square" rtlCol="0">
            <a:spAutoFit/>
          </a:bodyPr>
          <a:lstStyle/>
          <a:p>
            <a:pPr algn="ctr"/>
            <a:r>
              <a:rPr lang="en-US" sz="3200">
                <a:latin typeface="Montserrat SemiBold" panose="00000700000000000000" pitchFamily="2" charset="0"/>
              </a:rPr>
              <a:t>Marketing </a:t>
            </a:r>
          </a:p>
          <a:p>
            <a:pPr algn="ctr"/>
            <a:r>
              <a:rPr lang="en-US" sz="3200">
                <a:solidFill>
                  <a:srgbClr val="CB003D"/>
                </a:solidFill>
                <a:latin typeface="Montserrat SemiBold" panose="00000700000000000000" pitchFamily="2" charset="0"/>
              </a:rPr>
              <a:t>Collateral</a:t>
            </a:r>
          </a:p>
        </p:txBody>
      </p:sp>
      <p:pic>
        <p:nvPicPr>
          <p:cNvPr id="7" name="Picture 6">
            <a:extLst>
              <a:ext uri="{FF2B5EF4-FFF2-40B4-BE49-F238E27FC236}">
                <a16:creationId xmlns:a16="http://schemas.microsoft.com/office/drawing/2014/main" id="{D8470DE0-F991-C5F0-A8C8-B41C0B816D0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b="-28684"/>
          <a:stretch/>
        </p:blipFill>
        <p:spPr>
          <a:xfrm>
            <a:off x="456821" y="533400"/>
            <a:ext cx="594057" cy="367352"/>
          </a:xfrm>
          <a:prstGeom prst="rect">
            <a:avLst/>
          </a:prstGeom>
        </p:spPr>
      </p:pic>
      <p:sp>
        <p:nvSpPr>
          <p:cNvPr id="2" name="Right Brace 1">
            <a:extLst>
              <a:ext uri="{FF2B5EF4-FFF2-40B4-BE49-F238E27FC236}">
                <a16:creationId xmlns:a16="http://schemas.microsoft.com/office/drawing/2014/main" id="{ACEFF976-6215-EBED-51A2-CC821FE607AD}"/>
              </a:ext>
            </a:extLst>
          </p:cNvPr>
          <p:cNvSpPr/>
          <p:nvPr/>
        </p:nvSpPr>
        <p:spPr>
          <a:xfrm>
            <a:off x="6416518" y="2671482"/>
            <a:ext cx="268941" cy="2701365"/>
          </a:xfrm>
          <a:prstGeom prst="rightBrace">
            <a:avLst/>
          </a:prstGeom>
          <a:ln>
            <a:solidFill>
              <a:srgbClr val="CB003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11E57927-F242-3266-C2FE-927A62EEB14C}"/>
              </a:ext>
            </a:extLst>
          </p:cNvPr>
          <p:cNvSpPr txBox="1"/>
          <p:nvPr/>
        </p:nvSpPr>
        <p:spPr>
          <a:xfrm>
            <a:off x="6685459" y="3810262"/>
            <a:ext cx="3130152" cy="379591"/>
          </a:xfrm>
          <a:prstGeom prst="rect">
            <a:avLst/>
          </a:prstGeom>
          <a:noFill/>
        </p:spPr>
        <p:txBody>
          <a:bodyPr wrap="square" rtlCol="0">
            <a:spAutoFit/>
          </a:bodyPr>
          <a:lstStyle/>
          <a:p>
            <a:pPr algn="just">
              <a:lnSpc>
                <a:spcPct val="150000"/>
              </a:lnSpc>
            </a:pPr>
            <a:r>
              <a:rPr 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Customized message &amp; images</a:t>
            </a:r>
            <a:endParaRPr lang="en-ID"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endParaRPr>
          </a:p>
        </p:txBody>
      </p:sp>
      <p:sp>
        <p:nvSpPr>
          <p:cNvPr id="4" name="Rectangle: Rounded Corners 24">
            <a:extLst>
              <a:ext uri="{FF2B5EF4-FFF2-40B4-BE49-F238E27FC236}">
                <a16:creationId xmlns:a16="http://schemas.microsoft.com/office/drawing/2014/main" id="{6F5361F5-89B6-6506-5337-56C646E8D643}"/>
              </a:ext>
            </a:extLst>
          </p:cNvPr>
          <p:cNvSpPr/>
          <p:nvPr/>
        </p:nvSpPr>
        <p:spPr>
          <a:xfrm>
            <a:off x="7744389" y="3008372"/>
            <a:ext cx="3067047" cy="420628"/>
          </a:xfrm>
          <a:prstGeom prst="roundRect">
            <a:avLst/>
          </a:prstGeom>
          <a:solidFill>
            <a:srgbClr val="CB003D"/>
          </a:solidFill>
          <a:ln>
            <a:noFill/>
          </a:ln>
          <a:effectLst>
            <a:outerShdw blurRad="38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spc="300">
              <a:latin typeface="Montserrat" panose="00000500000000000000" pitchFamily="2" charset="0"/>
            </a:endParaRPr>
          </a:p>
        </p:txBody>
      </p:sp>
      <p:sp>
        <p:nvSpPr>
          <p:cNvPr id="5" name="TextBox 4">
            <a:extLst>
              <a:ext uri="{FF2B5EF4-FFF2-40B4-BE49-F238E27FC236}">
                <a16:creationId xmlns:a16="http://schemas.microsoft.com/office/drawing/2014/main" id="{AB7C3096-BAFA-0A0F-A71F-A85EE6CFF23B}"/>
              </a:ext>
            </a:extLst>
          </p:cNvPr>
          <p:cNvSpPr txBox="1"/>
          <p:nvPr/>
        </p:nvSpPr>
        <p:spPr>
          <a:xfrm>
            <a:off x="7879418" y="2963451"/>
            <a:ext cx="2796988" cy="420628"/>
          </a:xfrm>
          <a:prstGeom prst="rect">
            <a:avLst/>
          </a:prstGeom>
          <a:noFill/>
        </p:spPr>
        <p:txBody>
          <a:bodyPr wrap="square" rtlCol="0">
            <a:spAutoFit/>
          </a:bodyPr>
          <a:lstStyle/>
          <a:p>
            <a:pPr algn="ctr">
              <a:lnSpc>
                <a:spcPct val="150000"/>
              </a:lnSpc>
            </a:pPr>
            <a:r>
              <a:rPr lang="en-US" sz="1600" b="1">
                <a:solidFill>
                  <a:schemeClr val="bg1"/>
                </a:solidFill>
                <a:latin typeface="Roboto" panose="02000000000000000000" pitchFamily="2" charset="0"/>
                <a:ea typeface="Roboto" panose="02000000000000000000" pitchFamily="2" charset="0"/>
                <a:cs typeface="Poppins" panose="00000500000000000000" pitchFamily="2" charset="0"/>
              </a:rPr>
              <a:t>Specialty Brochures</a:t>
            </a:r>
            <a:endParaRPr lang="en-ID" sz="1600" b="1">
              <a:solidFill>
                <a:schemeClr val="bg1"/>
              </a:solidFill>
              <a:latin typeface="Roboto" panose="02000000000000000000" pitchFamily="2" charset="0"/>
              <a:ea typeface="Roboto" panose="02000000000000000000" pitchFamily="2" charset="0"/>
              <a:cs typeface="Poppins" panose="00000500000000000000" pitchFamily="2" charset="0"/>
            </a:endParaRPr>
          </a:p>
        </p:txBody>
      </p:sp>
      <p:pic>
        <p:nvPicPr>
          <p:cNvPr id="9" name="Picture 8" descr="A screenshot of a website&#10;&#10;Description automatically generated">
            <a:extLst>
              <a:ext uri="{FF2B5EF4-FFF2-40B4-BE49-F238E27FC236}">
                <a16:creationId xmlns:a16="http://schemas.microsoft.com/office/drawing/2014/main" id="{7FB71D38-DA7E-A23B-2609-B2848C164ED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36168" y="907969"/>
            <a:ext cx="4252312" cy="5311660"/>
          </a:xfrm>
          <a:prstGeom prst="rect">
            <a:avLst/>
          </a:prstGeom>
        </p:spPr>
      </p:pic>
    </p:spTree>
    <p:extLst>
      <p:ext uri="{BB962C8B-B14F-4D97-AF65-F5344CB8AC3E}">
        <p14:creationId xmlns:p14="http://schemas.microsoft.com/office/powerpoint/2010/main" val="32751508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8ADFA-C1CE-2950-194C-9685646BAE7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3FF8C5D-A79B-5FB7-448B-43FF98EF98AF}"/>
              </a:ext>
            </a:extLst>
          </p:cNvPr>
          <p:cNvSpPr/>
          <p:nvPr/>
        </p:nvSpPr>
        <p:spPr>
          <a:xfrm>
            <a:off x="0" y="0"/>
            <a:ext cx="3238500" cy="6858000"/>
          </a:xfrm>
          <a:prstGeom prst="rect">
            <a:avLst/>
          </a:prstGeom>
          <a:solidFill>
            <a:srgbClr val="CB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Placeholder 14" descr="A jar of chili sauce&#10;&#10;Description automatically generated">
            <a:extLst>
              <a:ext uri="{FF2B5EF4-FFF2-40B4-BE49-F238E27FC236}">
                <a16:creationId xmlns:a16="http://schemas.microsoft.com/office/drawing/2014/main" id="{F6CC0B38-7C4A-6975-012F-77ECB4CAF16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Box 4">
            <a:extLst>
              <a:ext uri="{FF2B5EF4-FFF2-40B4-BE49-F238E27FC236}">
                <a16:creationId xmlns:a16="http://schemas.microsoft.com/office/drawing/2014/main" id="{B76D46C5-68FD-108A-A47A-82E9584B10D1}"/>
              </a:ext>
            </a:extLst>
          </p:cNvPr>
          <p:cNvSpPr txBox="1"/>
          <p:nvPr/>
        </p:nvSpPr>
        <p:spPr>
          <a:xfrm>
            <a:off x="6410368" y="2638108"/>
            <a:ext cx="3389413" cy="3200876"/>
          </a:xfrm>
          <a:prstGeom prst="rect">
            <a:avLst/>
          </a:prstGeom>
          <a:noFill/>
        </p:spPr>
        <p:txBody>
          <a:bodyPr wrap="square" rtlCol="0">
            <a:spAutoFit/>
          </a:bodyPr>
          <a:lstStyle/>
          <a:p>
            <a:pPr>
              <a:buSzPct val="210000"/>
            </a:pPr>
            <a:r>
              <a:rPr lang="en-US" sz="1600" b="1"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What’s needed to get started</a:t>
            </a:r>
          </a:p>
          <a:p>
            <a:pPr>
              <a:buSzPct val="210000"/>
            </a:pPr>
            <a:endParaRPr lang="en-US" sz="1600" b="1"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endParaRPr>
          </a:p>
          <a:p>
            <a:pPr marL="171450" indent="-171450">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Collateral</a:t>
            </a:r>
          </a:p>
          <a:p>
            <a:pPr marL="628650" lvl="1" indent="-171450">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High Resolution </a:t>
            </a:r>
            <a:r>
              <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Company Logo</a:t>
            </a:r>
          </a:p>
          <a:p>
            <a:pPr marL="628650" lvl="1" indent="-171450">
              <a:buFont typeface="Arial" panose="020B0604020202020204" pitchFamily="34" charset="0"/>
              <a:buChar char="•"/>
            </a:pPr>
            <a:r>
              <a:rPr lang="en-US" altLang="en-US" sz="140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Contact </a:t>
            </a: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Information</a:t>
            </a:r>
          </a:p>
          <a:p>
            <a:pPr marL="628650" lvl="1" indent="-171450">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Objective and Audience</a:t>
            </a:r>
          </a:p>
          <a:p>
            <a:pPr marL="628650" lvl="1" indent="-171450">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Message and Take Away </a:t>
            </a:r>
          </a:p>
          <a:p>
            <a:pPr lvl="1"/>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marL="171450" indent="-171450">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Email Marketing</a:t>
            </a:r>
          </a:p>
          <a:p>
            <a:pPr marL="628650" lvl="1" indent="-171450">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Same as Above</a:t>
            </a:r>
          </a:p>
          <a:p>
            <a:pPr marL="628650" lvl="1" indent="-171450">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Customer Database (excel)</a:t>
            </a:r>
          </a:p>
          <a:p>
            <a:pPr marL="1085850" lvl="2" indent="-171450">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Email address</a:t>
            </a:r>
          </a:p>
          <a:p>
            <a:pPr marL="1085850" lvl="2" indent="-171450">
              <a:buFont typeface="Arial" panose="020B0604020202020204" pitchFamily="34" charset="0"/>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First name </a:t>
            </a:r>
          </a:p>
          <a:p>
            <a:pPr>
              <a:buSzPct val="210000"/>
            </a:pPr>
            <a:endParaRPr lang="en-US" sz="1600" b="1"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endParaRPr>
          </a:p>
        </p:txBody>
      </p:sp>
      <p:sp>
        <p:nvSpPr>
          <p:cNvPr id="7" name="TextBox 6">
            <a:extLst>
              <a:ext uri="{FF2B5EF4-FFF2-40B4-BE49-F238E27FC236}">
                <a16:creationId xmlns:a16="http://schemas.microsoft.com/office/drawing/2014/main" id="{DA38E2B1-159A-DFB0-FA7F-397F992AB87B}"/>
              </a:ext>
            </a:extLst>
          </p:cNvPr>
          <p:cNvSpPr txBox="1"/>
          <p:nvPr/>
        </p:nvSpPr>
        <p:spPr>
          <a:xfrm>
            <a:off x="6410369" y="1641991"/>
            <a:ext cx="4704634" cy="584775"/>
          </a:xfrm>
          <a:prstGeom prst="rect">
            <a:avLst/>
          </a:prstGeom>
          <a:noFill/>
        </p:spPr>
        <p:txBody>
          <a:bodyPr wrap="square" rtlCol="0">
            <a:spAutoFit/>
          </a:bodyPr>
          <a:lstStyle/>
          <a:p>
            <a:r>
              <a:rPr lang="en-US" sz="3200">
                <a:latin typeface="Montserrat SemiBold" panose="00000700000000000000" pitchFamily="2" charset="0"/>
              </a:rPr>
              <a:t>Marketing </a:t>
            </a:r>
            <a:r>
              <a:rPr lang="en-US" sz="3200">
                <a:solidFill>
                  <a:srgbClr val="CB003D"/>
                </a:solidFill>
                <a:latin typeface="Montserrat SemiBold" panose="00000700000000000000" pitchFamily="2" charset="0"/>
              </a:rPr>
              <a:t>Services</a:t>
            </a:r>
          </a:p>
        </p:txBody>
      </p:sp>
      <p:pic>
        <p:nvPicPr>
          <p:cNvPr id="4" name="Picture 3">
            <a:extLst>
              <a:ext uri="{FF2B5EF4-FFF2-40B4-BE49-F238E27FC236}">
                <a16:creationId xmlns:a16="http://schemas.microsoft.com/office/drawing/2014/main" id="{F3819A2D-3346-1D03-BC16-D4DCE7A41D2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 b="-28684"/>
          <a:stretch/>
        </p:blipFill>
        <p:spPr>
          <a:xfrm>
            <a:off x="10870998" y="540567"/>
            <a:ext cx="594057" cy="367352"/>
          </a:xfrm>
          <a:prstGeom prst="rect">
            <a:avLst/>
          </a:prstGeom>
        </p:spPr>
      </p:pic>
    </p:spTree>
    <p:extLst>
      <p:ext uri="{BB962C8B-B14F-4D97-AF65-F5344CB8AC3E}">
        <p14:creationId xmlns:p14="http://schemas.microsoft.com/office/powerpoint/2010/main" val="7566232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7FA7C-86EB-0B20-A572-ABC300989474}"/>
            </a:ext>
          </a:extLst>
        </p:cNvPr>
        <p:cNvGrpSpPr/>
        <p:nvPr/>
      </p:nvGrpSpPr>
      <p:grpSpPr>
        <a:xfrm>
          <a:off x="0" y="0"/>
          <a:ext cx="0" cy="0"/>
          <a:chOff x="0" y="0"/>
          <a:chExt cx="0" cy="0"/>
        </a:xfrm>
      </p:grpSpPr>
      <p:pic>
        <p:nvPicPr>
          <p:cNvPr id="13" name="Picture Placeholder 12" descr="Two cans of beer on a table&#10;&#10;Description automatically generated">
            <a:extLst>
              <a:ext uri="{FF2B5EF4-FFF2-40B4-BE49-F238E27FC236}">
                <a16:creationId xmlns:a16="http://schemas.microsoft.com/office/drawing/2014/main" id="{C41D0E5C-528A-5FA6-365F-DE2DAE03A96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4" name="Rectangle 3">
            <a:extLst>
              <a:ext uri="{FF2B5EF4-FFF2-40B4-BE49-F238E27FC236}">
                <a16:creationId xmlns:a16="http://schemas.microsoft.com/office/drawing/2014/main" id="{AD1FAF23-BF77-0BFF-15BF-CDB42BE238CA}"/>
              </a:ext>
            </a:extLst>
          </p:cNvPr>
          <p:cNvSpPr/>
          <p:nvPr/>
        </p:nvSpPr>
        <p:spPr>
          <a:xfrm>
            <a:off x="0" y="0"/>
            <a:ext cx="12192000" cy="6858000"/>
          </a:xfrm>
          <a:prstGeom prst="rect">
            <a:avLst/>
          </a:prstGeom>
          <a:gradFill flip="none" rotWithShape="1">
            <a:gsLst>
              <a:gs pos="30000">
                <a:srgbClr val="CB003D">
                  <a:alpha val="75000"/>
                </a:srgbClr>
              </a:gs>
              <a:gs pos="100000">
                <a:srgbClr val="CB003D">
                  <a:alpha val="75000"/>
                </a:srgb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9385F39-80E5-9E09-3B14-8F5D65543279}"/>
              </a:ext>
            </a:extLst>
          </p:cNvPr>
          <p:cNvSpPr txBox="1"/>
          <p:nvPr/>
        </p:nvSpPr>
        <p:spPr>
          <a:xfrm>
            <a:off x="1656442" y="2116547"/>
            <a:ext cx="8904515" cy="1323439"/>
          </a:xfrm>
          <a:prstGeom prst="rect">
            <a:avLst/>
          </a:prstGeom>
          <a:noFill/>
        </p:spPr>
        <p:txBody>
          <a:bodyPr wrap="square" rtlCol="0">
            <a:spAutoFit/>
          </a:bodyPr>
          <a:lstStyle/>
          <a:p>
            <a:pPr algn="ctr"/>
            <a:r>
              <a:rPr lang="en-US" sz="8000">
                <a:solidFill>
                  <a:schemeClr val="bg1"/>
                </a:solidFill>
                <a:latin typeface="Montserrat SemiBold" panose="00000700000000000000" pitchFamily="2" charset="0"/>
              </a:rPr>
              <a:t>Thank You</a:t>
            </a:r>
          </a:p>
        </p:txBody>
      </p:sp>
      <p:sp>
        <p:nvSpPr>
          <p:cNvPr id="11" name="TextBox 10">
            <a:extLst>
              <a:ext uri="{FF2B5EF4-FFF2-40B4-BE49-F238E27FC236}">
                <a16:creationId xmlns:a16="http://schemas.microsoft.com/office/drawing/2014/main" id="{A4272622-BA4B-30AA-4790-BC509B7C144C}"/>
              </a:ext>
            </a:extLst>
          </p:cNvPr>
          <p:cNvSpPr txBox="1"/>
          <p:nvPr/>
        </p:nvSpPr>
        <p:spPr>
          <a:xfrm>
            <a:off x="3614056" y="3528886"/>
            <a:ext cx="4963886" cy="1169551"/>
          </a:xfrm>
          <a:prstGeom prst="rect">
            <a:avLst/>
          </a:prstGeom>
          <a:noFill/>
        </p:spPr>
        <p:txBody>
          <a:bodyPr wrap="square" rtlCol="0">
            <a:spAutoFit/>
          </a:bodyPr>
          <a:lstStyle/>
          <a:p>
            <a:pPr algn="ctr"/>
            <a:r>
              <a:rPr lang="en-US" altLang="en-US" sz="1400" spc="300">
                <a:solidFill>
                  <a:schemeClr val="bg1"/>
                </a:solidFill>
                <a:latin typeface="Roboto" panose="02000000000000000000" pitchFamily="2" charset="0"/>
                <a:ea typeface="Roboto" panose="02000000000000000000" pitchFamily="2" charset="0"/>
              </a:rPr>
              <a:t>Call or email ID Images today 866.516.7300 </a:t>
            </a:r>
            <a:r>
              <a:rPr lang="en-US" altLang="en-US" sz="1400" spc="300">
                <a:solidFill>
                  <a:schemeClr val="bg1"/>
                </a:solidFill>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customerservice@idimages.com</a:t>
            </a:r>
            <a:r>
              <a:rPr lang="en-US" altLang="en-US" sz="1400" spc="300">
                <a:solidFill>
                  <a:schemeClr val="bg1"/>
                </a:solidFill>
                <a:latin typeface="Roboto" panose="02000000000000000000" pitchFamily="2" charset="0"/>
                <a:ea typeface="Roboto" panose="02000000000000000000" pitchFamily="2" charset="0"/>
              </a:rPr>
              <a:t>  </a:t>
            </a:r>
            <a:r>
              <a:rPr lang="en-US" altLang="en-US" sz="1400" spc="300">
                <a:solidFill>
                  <a:schemeClr val="bg1"/>
                </a:solidFill>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www.idimages.com</a:t>
            </a:r>
            <a:endParaRPr lang="en-US" altLang="en-US" sz="1400" spc="300">
              <a:solidFill>
                <a:schemeClr val="bg1"/>
              </a:solidFill>
              <a:latin typeface="Roboto" panose="02000000000000000000" pitchFamily="2" charset="0"/>
              <a:ea typeface="Roboto" panose="02000000000000000000" pitchFamily="2" charset="0"/>
            </a:endParaRPr>
          </a:p>
          <a:p>
            <a:pPr algn="ctr"/>
            <a:endParaRPr lang="en-US" sz="1400" spc="300">
              <a:solidFill>
                <a:schemeClr val="bg1"/>
              </a:solidFill>
              <a:latin typeface="Roboto" panose="02000000000000000000" pitchFamily="2" charset="0"/>
              <a:ea typeface="Roboto" panose="02000000000000000000" pitchFamily="2" charset="0"/>
            </a:endParaRPr>
          </a:p>
        </p:txBody>
      </p:sp>
      <p:pic>
        <p:nvPicPr>
          <p:cNvPr id="3" name="Picture 2" descr="A black background with white text&#10;&#10;Description automatically generated">
            <a:extLst>
              <a:ext uri="{FF2B5EF4-FFF2-40B4-BE49-F238E27FC236}">
                <a16:creationId xmlns:a16="http://schemas.microsoft.com/office/drawing/2014/main" id="{BA2CDCAE-FD38-4E77-0592-6F2FD7A2226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22542" y="5649182"/>
            <a:ext cx="2946913" cy="491152"/>
          </a:xfrm>
          <a:prstGeom prst="rect">
            <a:avLst/>
          </a:prstGeom>
        </p:spPr>
      </p:pic>
    </p:spTree>
    <p:extLst>
      <p:ext uri="{BB962C8B-B14F-4D97-AF65-F5344CB8AC3E}">
        <p14:creationId xmlns:p14="http://schemas.microsoft.com/office/powerpoint/2010/main" val="3379142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2AAFC-77E5-C148-BFA1-80B53DFF404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BA6D85E1-DD27-DA80-FF1F-4C6142DE357D}"/>
              </a:ext>
            </a:extLst>
          </p:cNvPr>
          <p:cNvSpPr txBox="1"/>
          <p:nvPr/>
        </p:nvSpPr>
        <p:spPr>
          <a:xfrm>
            <a:off x="1051544" y="2719257"/>
            <a:ext cx="5169962" cy="3765133"/>
          </a:xfrm>
          <a:prstGeom prst="rect">
            <a:avLst/>
          </a:prstGeom>
          <a:noFill/>
        </p:spPr>
        <p:txBody>
          <a:bodyPr wrap="square" rtlCol="0">
            <a:spAutoFit/>
          </a:bodyPr>
          <a:lstStyle/>
          <a:p>
            <a:pPr eaLnBrk="1" hangingPunct="1">
              <a:spcBef>
                <a:spcPct val="0"/>
              </a:spcBef>
              <a:buFont typeface="Wingdings" pitchFamily="2" charset="2"/>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Measuring Label Size</a:t>
            </a:r>
          </a:p>
          <a:p>
            <a:pPr eaLnBrk="1" hangingPunct="1">
              <a:spcBef>
                <a:spcPct val="0"/>
              </a:spcBef>
              <a:buFont typeface="Wingdings" pitchFamily="2" charset="2"/>
              <a:buChar char="§"/>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eaLnBrk="1" hangingPunct="1">
              <a:spcBef>
                <a:spcPct val="0"/>
              </a:spcBef>
              <a:buFont typeface="Wingdings" pitchFamily="2" charset="2"/>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Standard Finished Roll Put Up shown below – Fanfold labels are measured the same without the core or OD </a:t>
            </a:r>
          </a:p>
          <a:p>
            <a:pPr eaLnBrk="1" hangingPunct="1">
              <a:spcBef>
                <a:spcPct val="0"/>
              </a:spcBef>
              <a:buFont typeface="Wingdings" pitchFamily="2" charset="2"/>
              <a:buChar char="§"/>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eaLnBrk="1" hangingPunct="1">
              <a:spcBef>
                <a:spcPct val="0"/>
              </a:spcBef>
              <a:buFont typeface="Wingdings" pitchFamily="2" charset="2"/>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Width x Length   ( Ex. 4 x 6 with 3” core and 8” OD)</a:t>
            </a:r>
          </a:p>
          <a:p>
            <a:pPr eaLnBrk="1" hangingPunct="1">
              <a:spcBef>
                <a:spcPct val="0"/>
              </a:spcBef>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eaLnBrk="1" hangingPunct="1">
              <a:spcBef>
                <a:spcPct val="0"/>
              </a:spcBef>
              <a:buFont typeface="Wingdings" pitchFamily="2" charset="2"/>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Laser Inkjet Sheets</a:t>
            </a:r>
          </a:p>
          <a:p>
            <a:pPr eaLnBrk="1" hangingPunct="1">
              <a:spcBef>
                <a:spcPct val="0"/>
              </a:spcBef>
              <a:buFont typeface="Wingdings" pitchFamily="2" charset="2"/>
              <a:buChar char="§"/>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eaLnBrk="1" hangingPunct="1">
              <a:spcBef>
                <a:spcPct val="0"/>
              </a:spcBef>
              <a:buFont typeface="Wingdings" pitchFamily="2" charset="2"/>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Standard Sheet Size 8.5 x 11 or 8.5 x 14</a:t>
            </a:r>
          </a:p>
          <a:p>
            <a:pPr eaLnBrk="1" hangingPunct="1">
              <a:spcBef>
                <a:spcPct val="0"/>
              </a:spcBef>
              <a:buFont typeface="Wingdings" pitchFamily="2" charset="2"/>
              <a:buChar char="§"/>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eaLnBrk="1" hangingPunct="1">
              <a:spcBef>
                <a:spcPct val="0"/>
              </a:spcBef>
              <a:buFont typeface="Wingdings" pitchFamily="2" charset="2"/>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Commonly referred as # of labels across and # of labels down</a:t>
            </a:r>
          </a:p>
          <a:p>
            <a:pPr eaLnBrk="1" hangingPunct="1">
              <a:spcBef>
                <a:spcPct val="0"/>
              </a:spcBef>
              <a:buFont typeface="Wingdings" pitchFamily="2" charset="2"/>
              <a:buChar char="§"/>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eaLnBrk="1" hangingPunct="1">
              <a:spcBef>
                <a:spcPct val="0"/>
              </a:spcBef>
              <a:buFont typeface="Wingdings" pitchFamily="2" charset="2"/>
              <a:buChar char="§"/>
            </a:pPr>
            <a:r>
              <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rPr>
              <a:t> Example shown: 3across and 10 down or a 30-up laser sheet</a:t>
            </a:r>
          </a:p>
          <a:p>
            <a:pPr eaLnBrk="1" hangingPunct="1">
              <a:spcBef>
                <a:spcPct val="0"/>
              </a:spcBef>
              <a:buFont typeface="Wingdings" pitchFamily="2" charset="2"/>
              <a:buChar char="§"/>
            </a:pPr>
            <a:endParaRPr lang="en-US" altLang="en-US" sz="14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a:p>
            <a:pPr algn="just">
              <a:lnSpc>
                <a:spcPct val="150000"/>
              </a:lnSpc>
            </a:pPr>
            <a:endParaRPr lang="en-ID" sz="1100" dirty="0">
              <a:solidFill>
                <a:schemeClr val="tx1">
                  <a:lumMod val="65000"/>
                  <a:lumOff val="35000"/>
                </a:schemeClr>
              </a:solidFill>
              <a:latin typeface="Roboto" panose="02000000000000000000" pitchFamily="2" charset="0"/>
              <a:ea typeface="Roboto" panose="02000000000000000000" pitchFamily="2" charset="0"/>
              <a:cs typeface="Poppins" panose="00000500000000000000" pitchFamily="2" charset="0"/>
            </a:endParaRPr>
          </a:p>
        </p:txBody>
      </p:sp>
      <p:sp>
        <p:nvSpPr>
          <p:cNvPr id="8" name="TextBox 7">
            <a:extLst>
              <a:ext uri="{FF2B5EF4-FFF2-40B4-BE49-F238E27FC236}">
                <a16:creationId xmlns:a16="http://schemas.microsoft.com/office/drawing/2014/main" id="{E2FD81AF-E615-848C-AD3B-7BCE13122E2C}"/>
              </a:ext>
            </a:extLst>
          </p:cNvPr>
          <p:cNvSpPr txBox="1"/>
          <p:nvPr/>
        </p:nvSpPr>
        <p:spPr>
          <a:xfrm>
            <a:off x="1037811" y="1434716"/>
            <a:ext cx="4945908" cy="1077218"/>
          </a:xfrm>
          <a:prstGeom prst="rect">
            <a:avLst/>
          </a:prstGeom>
          <a:noFill/>
        </p:spPr>
        <p:txBody>
          <a:bodyPr wrap="square" rtlCol="0">
            <a:spAutoFit/>
          </a:bodyPr>
          <a:lstStyle/>
          <a:p>
            <a:r>
              <a:rPr lang="en-US" sz="3200">
                <a:latin typeface="Montserrat SemiBold" panose="00000700000000000000" pitchFamily="2" charset="0"/>
              </a:rPr>
              <a:t>Label</a:t>
            </a:r>
          </a:p>
          <a:p>
            <a:r>
              <a:rPr lang="en-US" sz="3200">
                <a:solidFill>
                  <a:srgbClr val="CB003D"/>
                </a:solidFill>
                <a:latin typeface="Montserrat SemiBold" panose="00000700000000000000" pitchFamily="2" charset="0"/>
              </a:rPr>
              <a:t>Configurations</a:t>
            </a:r>
          </a:p>
        </p:txBody>
      </p:sp>
      <p:pic>
        <p:nvPicPr>
          <p:cNvPr id="17" name="Picture 16">
            <a:extLst>
              <a:ext uri="{FF2B5EF4-FFF2-40B4-BE49-F238E27FC236}">
                <a16:creationId xmlns:a16="http://schemas.microsoft.com/office/drawing/2014/main" id="{5462DC91-EC59-F7C3-A9A9-74BA6DA5A9A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b="-28684"/>
          <a:stretch/>
        </p:blipFill>
        <p:spPr>
          <a:xfrm>
            <a:off x="456821" y="533400"/>
            <a:ext cx="594057" cy="367352"/>
          </a:xfrm>
          <a:prstGeom prst="rect">
            <a:avLst/>
          </a:prstGeom>
        </p:spPr>
      </p:pic>
      <p:pic>
        <p:nvPicPr>
          <p:cNvPr id="3" name="Picture 2" descr="A diagram of a tape measure&#10;&#10;Description automatically generated">
            <a:extLst>
              <a:ext uri="{FF2B5EF4-FFF2-40B4-BE49-F238E27FC236}">
                <a16:creationId xmlns:a16="http://schemas.microsoft.com/office/drawing/2014/main" id="{5754D166-92AC-65E0-2ECF-11C306BF3DD8}"/>
              </a:ext>
            </a:extLst>
          </p:cNvPr>
          <p:cNvPicPr>
            <a:picLocks noChangeAspect="1"/>
          </p:cNvPicPr>
          <p:nvPr/>
        </p:nvPicPr>
        <p:blipFill rotWithShape="1">
          <a:blip r:embed="rId3">
            <a:extLst>
              <a:ext uri="{28A0092B-C50C-407E-A947-70E740481C1C}">
                <a14:useLocalDpi xmlns:a14="http://schemas.microsoft.com/office/drawing/2010/main" val="0"/>
              </a:ext>
            </a:extLst>
          </a:blip>
          <a:srcRect l="18154" t="23953" r="18878" b="26585"/>
          <a:stretch/>
        </p:blipFill>
        <p:spPr>
          <a:xfrm>
            <a:off x="7112113" y="949648"/>
            <a:ext cx="3657600" cy="1828800"/>
          </a:xfrm>
          <a:prstGeom prst="rect">
            <a:avLst/>
          </a:prstGeom>
        </p:spPr>
      </p:pic>
      <p:pic>
        <p:nvPicPr>
          <p:cNvPr id="6" name="Picture 5" descr="A screen shot of a cellphone&#10;&#10;Description automatically generated">
            <a:extLst>
              <a:ext uri="{FF2B5EF4-FFF2-40B4-BE49-F238E27FC236}">
                <a16:creationId xmlns:a16="http://schemas.microsoft.com/office/drawing/2014/main" id="{39F032ED-7B74-9EB8-4EBE-BB608B112B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9894" y="3025697"/>
            <a:ext cx="2610413" cy="3074977"/>
          </a:xfrm>
          <a:prstGeom prst="rect">
            <a:avLst/>
          </a:prstGeom>
        </p:spPr>
      </p:pic>
    </p:spTree>
    <p:extLst>
      <p:ext uri="{BB962C8B-B14F-4D97-AF65-F5344CB8AC3E}">
        <p14:creationId xmlns:p14="http://schemas.microsoft.com/office/powerpoint/2010/main" val="2930810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1C9E7-807D-49FB-A262-1A128FF4E042}"/>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A2FF9B35-4C03-F5D1-5E13-61A42DA7DBBF}"/>
              </a:ext>
            </a:extLst>
          </p:cNvPr>
          <p:cNvSpPr txBox="1"/>
          <p:nvPr/>
        </p:nvSpPr>
        <p:spPr>
          <a:xfrm>
            <a:off x="5330505" y="3298354"/>
            <a:ext cx="6117307" cy="523220"/>
          </a:xfrm>
          <a:prstGeom prst="rect">
            <a:avLst/>
          </a:prstGeom>
          <a:noFill/>
        </p:spPr>
        <p:txBody>
          <a:bodyPr wrap="square" rtlCol="0">
            <a:spAutoFit/>
          </a:bodyPr>
          <a:lstStyle/>
          <a:p>
            <a:pPr algn="just"/>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Paper is versatile, economical, easy-to print and can be die cut into any shape.</a:t>
            </a:r>
            <a:endParaRPr lang="en-ID"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endParaRPr>
          </a:p>
        </p:txBody>
      </p:sp>
      <p:sp>
        <p:nvSpPr>
          <p:cNvPr id="13" name="TextBox 12">
            <a:extLst>
              <a:ext uri="{FF2B5EF4-FFF2-40B4-BE49-F238E27FC236}">
                <a16:creationId xmlns:a16="http://schemas.microsoft.com/office/drawing/2014/main" id="{E4506C62-2F0F-2B9F-9C94-2B182D6D6591}"/>
              </a:ext>
            </a:extLst>
          </p:cNvPr>
          <p:cNvSpPr txBox="1"/>
          <p:nvPr/>
        </p:nvSpPr>
        <p:spPr>
          <a:xfrm>
            <a:off x="5330505" y="2972433"/>
            <a:ext cx="2047165" cy="307777"/>
          </a:xfrm>
          <a:prstGeom prst="rect">
            <a:avLst/>
          </a:prstGeom>
          <a:noFill/>
        </p:spPr>
        <p:txBody>
          <a:bodyPr wrap="square" rtlCol="0">
            <a:spAutoFit/>
          </a:bodyPr>
          <a:lstStyle/>
          <a:p>
            <a:r>
              <a:rPr 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Paper</a:t>
            </a:r>
          </a:p>
        </p:txBody>
      </p:sp>
      <p:sp>
        <p:nvSpPr>
          <p:cNvPr id="18" name="TextBox 17">
            <a:extLst>
              <a:ext uri="{FF2B5EF4-FFF2-40B4-BE49-F238E27FC236}">
                <a16:creationId xmlns:a16="http://schemas.microsoft.com/office/drawing/2014/main" id="{1814CC08-8B98-2AF4-C47A-C45E4959ED10}"/>
              </a:ext>
            </a:extLst>
          </p:cNvPr>
          <p:cNvSpPr txBox="1"/>
          <p:nvPr/>
        </p:nvSpPr>
        <p:spPr>
          <a:xfrm>
            <a:off x="5330505" y="699727"/>
            <a:ext cx="5434552" cy="584775"/>
          </a:xfrm>
          <a:prstGeom prst="rect">
            <a:avLst/>
          </a:prstGeom>
          <a:noFill/>
        </p:spPr>
        <p:txBody>
          <a:bodyPr wrap="square" rtlCol="0">
            <a:spAutoFit/>
          </a:bodyPr>
          <a:lstStyle/>
          <a:p>
            <a:r>
              <a:rPr lang="en-US" sz="3200">
                <a:latin typeface="Montserrat SemiBold" panose="00000700000000000000" pitchFamily="2" charset="0"/>
              </a:rPr>
              <a:t>Label </a:t>
            </a:r>
            <a:r>
              <a:rPr lang="en-US" sz="3200">
                <a:solidFill>
                  <a:srgbClr val="CB003D"/>
                </a:solidFill>
                <a:latin typeface="Montserrat SemiBold" panose="00000700000000000000" pitchFamily="2" charset="0"/>
              </a:rPr>
              <a:t>Face Stock</a:t>
            </a:r>
          </a:p>
        </p:txBody>
      </p:sp>
      <p:pic>
        <p:nvPicPr>
          <p:cNvPr id="3" name="Picture 2">
            <a:extLst>
              <a:ext uri="{FF2B5EF4-FFF2-40B4-BE49-F238E27FC236}">
                <a16:creationId xmlns:a16="http://schemas.microsoft.com/office/drawing/2014/main" id="{25026262-4445-90A0-5B49-752E032D0F1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b="-28684"/>
          <a:stretch/>
        </p:blipFill>
        <p:spPr>
          <a:xfrm>
            <a:off x="10870998" y="540567"/>
            <a:ext cx="594057" cy="367352"/>
          </a:xfrm>
          <a:prstGeom prst="rect">
            <a:avLst/>
          </a:prstGeom>
        </p:spPr>
      </p:pic>
      <p:sp>
        <p:nvSpPr>
          <p:cNvPr id="5" name="TextBox 4">
            <a:extLst>
              <a:ext uri="{FF2B5EF4-FFF2-40B4-BE49-F238E27FC236}">
                <a16:creationId xmlns:a16="http://schemas.microsoft.com/office/drawing/2014/main" id="{38FDCF5A-C405-4458-03A5-5083F8F0F7D2}"/>
              </a:ext>
            </a:extLst>
          </p:cNvPr>
          <p:cNvSpPr txBox="1"/>
          <p:nvPr/>
        </p:nvSpPr>
        <p:spPr>
          <a:xfrm>
            <a:off x="5330505" y="1477658"/>
            <a:ext cx="6117306" cy="1384995"/>
          </a:xfrm>
          <a:prstGeom prst="rect">
            <a:avLst/>
          </a:prstGeom>
          <a:noFill/>
        </p:spPr>
        <p:txBody>
          <a:bodyPr wrap="square">
            <a:spAutoFit/>
          </a:bodyPr>
          <a:lstStyle/>
          <a:p>
            <a:pPr>
              <a:spcBef>
                <a:spcPct val="0"/>
              </a:spcBef>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Face stocks come in a variety of finishes- Both uncoated and coated</a:t>
            </a:r>
          </a:p>
          <a:p>
            <a:pPr>
              <a:spcBef>
                <a:spcPct val="0"/>
              </a:spcBef>
              <a:buFont typeface="Wingdings" pitchFamily="2" charset="2"/>
              <a:buChar char="§"/>
            </a:pPr>
            <a:endPar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endParaRPr>
          </a:p>
          <a:p>
            <a:pPr lvl="1">
              <a:spcBef>
                <a:spcPct val="0"/>
              </a:spcBef>
              <a:buClr>
                <a:schemeClr val="tx1"/>
              </a:buClr>
              <a:buFont typeface="Wingdings" pitchFamily="2" charset="2"/>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Thermal transfer </a:t>
            </a:r>
          </a:p>
          <a:p>
            <a:pPr lvl="1">
              <a:spcBef>
                <a:spcPct val="0"/>
              </a:spcBef>
              <a:buClr>
                <a:schemeClr val="tx1"/>
              </a:buClr>
              <a:buFont typeface="Wingdings" pitchFamily="2" charset="2"/>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Direct thermal </a:t>
            </a:r>
          </a:p>
          <a:p>
            <a:pPr lvl="1">
              <a:spcBef>
                <a:spcPct val="0"/>
              </a:spcBef>
              <a:buClr>
                <a:schemeClr val="tx1"/>
              </a:buClr>
              <a:buFont typeface="Wingdings" pitchFamily="2" charset="2"/>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Laser</a:t>
            </a:r>
          </a:p>
          <a:p>
            <a:pPr lvl="1">
              <a:spcBef>
                <a:spcPct val="0"/>
              </a:spcBef>
              <a:buClr>
                <a:schemeClr val="tx1"/>
              </a:buClr>
              <a:buFont typeface="Wingdings" pitchFamily="2" charset="2"/>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Film</a:t>
            </a:r>
          </a:p>
        </p:txBody>
      </p:sp>
      <p:sp>
        <p:nvSpPr>
          <p:cNvPr id="9" name="TextBox 8">
            <a:extLst>
              <a:ext uri="{FF2B5EF4-FFF2-40B4-BE49-F238E27FC236}">
                <a16:creationId xmlns:a16="http://schemas.microsoft.com/office/drawing/2014/main" id="{00ABF1EA-2596-2EE7-3CDB-AD7187B88AE4}"/>
              </a:ext>
            </a:extLst>
          </p:cNvPr>
          <p:cNvSpPr txBox="1"/>
          <p:nvPr/>
        </p:nvSpPr>
        <p:spPr>
          <a:xfrm>
            <a:off x="5330505" y="4384139"/>
            <a:ext cx="6157730" cy="523220"/>
          </a:xfrm>
          <a:prstGeom prst="rect">
            <a:avLst/>
          </a:prstGeom>
          <a:noFill/>
        </p:spPr>
        <p:txBody>
          <a:bodyPr wrap="square">
            <a:spAutoFit/>
          </a:bodyPr>
          <a:lstStyle/>
          <a:p>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Pressure sensitive (PS) film labels are constructed and work the same way as paper, but the face stock is film</a:t>
            </a:r>
            <a:endParaRPr 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endParaRPr>
          </a:p>
        </p:txBody>
      </p:sp>
      <p:sp>
        <p:nvSpPr>
          <p:cNvPr id="10" name="TextBox 9">
            <a:extLst>
              <a:ext uri="{FF2B5EF4-FFF2-40B4-BE49-F238E27FC236}">
                <a16:creationId xmlns:a16="http://schemas.microsoft.com/office/drawing/2014/main" id="{2499C52A-5386-1489-A559-820BA4304EA3}"/>
              </a:ext>
            </a:extLst>
          </p:cNvPr>
          <p:cNvSpPr txBox="1"/>
          <p:nvPr/>
        </p:nvSpPr>
        <p:spPr>
          <a:xfrm>
            <a:off x="5330505" y="4062076"/>
            <a:ext cx="3414289" cy="307777"/>
          </a:xfrm>
          <a:prstGeom prst="rect">
            <a:avLst/>
          </a:prstGeom>
          <a:noFill/>
        </p:spPr>
        <p:txBody>
          <a:bodyPr wrap="square" rtlCol="0">
            <a:spAutoFit/>
          </a:bodyPr>
          <a:lstStyle/>
          <a:p>
            <a:r>
              <a:rPr lang="en-US" alt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Pressure sensitive (PS) Film Labels </a:t>
            </a:r>
            <a:endParaRPr 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endParaRPr>
          </a:p>
        </p:txBody>
      </p:sp>
      <p:sp>
        <p:nvSpPr>
          <p:cNvPr id="25" name="TextBox 24">
            <a:extLst>
              <a:ext uri="{FF2B5EF4-FFF2-40B4-BE49-F238E27FC236}">
                <a16:creationId xmlns:a16="http://schemas.microsoft.com/office/drawing/2014/main" id="{092A8FC1-786E-D6BD-8F23-91F1D0C0DCBC}"/>
              </a:ext>
            </a:extLst>
          </p:cNvPr>
          <p:cNvSpPr txBox="1"/>
          <p:nvPr/>
        </p:nvSpPr>
        <p:spPr>
          <a:xfrm>
            <a:off x="5330505" y="5469924"/>
            <a:ext cx="6157730" cy="738664"/>
          </a:xfrm>
          <a:prstGeom prst="rect">
            <a:avLst/>
          </a:prstGeom>
          <a:noFill/>
        </p:spPr>
        <p:txBody>
          <a:bodyPr wrap="square">
            <a:spAutoFit/>
          </a:bodyPr>
          <a:lstStyle/>
          <a:p>
            <a:pPr>
              <a:spcBef>
                <a:spcPct val="0"/>
              </a:spcBef>
              <a:buClr>
                <a:schemeClr val="tx1"/>
              </a:buClr>
            </a:pPr>
            <a:r>
              <a:rPr lang="en-US" altLang="en-US" sz="140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Film labels are good for applying to curved surfaces. They work especially well in packaging that is handled and squeezed because these labels flex and are durable</a:t>
            </a:r>
          </a:p>
        </p:txBody>
      </p:sp>
      <p:sp>
        <p:nvSpPr>
          <p:cNvPr id="26" name="TextBox 25">
            <a:extLst>
              <a:ext uri="{FF2B5EF4-FFF2-40B4-BE49-F238E27FC236}">
                <a16:creationId xmlns:a16="http://schemas.microsoft.com/office/drawing/2014/main" id="{319E68FE-30A2-0AB2-3AB6-424E410955D4}"/>
              </a:ext>
            </a:extLst>
          </p:cNvPr>
          <p:cNvSpPr txBox="1"/>
          <p:nvPr/>
        </p:nvSpPr>
        <p:spPr>
          <a:xfrm>
            <a:off x="5330505" y="5094890"/>
            <a:ext cx="3414289" cy="307777"/>
          </a:xfrm>
          <a:prstGeom prst="rect">
            <a:avLst/>
          </a:prstGeom>
          <a:noFill/>
        </p:spPr>
        <p:txBody>
          <a:bodyPr wrap="square" rtlCol="0">
            <a:spAutoFit/>
          </a:bodyPr>
          <a:lstStyle/>
          <a:p>
            <a:r>
              <a:rPr lang="en-US" alt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Film Labels</a:t>
            </a:r>
            <a:endParaRPr 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endParaRPr>
          </a:p>
        </p:txBody>
      </p:sp>
      <p:pic>
        <p:nvPicPr>
          <p:cNvPr id="4" name="Picture 3" descr="A screenshot of a computer&#10;&#10;Description automatically generated">
            <a:extLst>
              <a:ext uri="{FF2B5EF4-FFF2-40B4-BE49-F238E27FC236}">
                <a16:creationId xmlns:a16="http://schemas.microsoft.com/office/drawing/2014/main" id="{F48C1E1F-20A6-4C1F-1745-3A9E9DF39C9A}"/>
              </a:ext>
            </a:extLst>
          </p:cNvPr>
          <p:cNvPicPr>
            <a:picLocks noChangeAspect="1"/>
          </p:cNvPicPr>
          <p:nvPr/>
        </p:nvPicPr>
        <p:blipFill rotWithShape="1">
          <a:blip r:embed="rId3">
            <a:extLst>
              <a:ext uri="{28A0092B-C50C-407E-A947-70E740481C1C}">
                <a14:useLocalDpi xmlns:a14="http://schemas.microsoft.com/office/drawing/2010/main" val="0"/>
              </a:ext>
            </a:extLst>
          </a:blip>
          <a:srcRect l="25994" t="23385" r="30078" b="26048"/>
          <a:stretch/>
        </p:blipFill>
        <p:spPr>
          <a:xfrm>
            <a:off x="386617" y="1748535"/>
            <a:ext cx="4453339" cy="3622858"/>
          </a:xfrm>
          <a:prstGeom prst="rect">
            <a:avLst/>
          </a:prstGeom>
        </p:spPr>
      </p:pic>
    </p:spTree>
    <p:extLst>
      <p:ext uri="{BB962C8B-B14F-4D97-AF65-F5344CB8AC3E}">
        <p14:creationId xmlns:p14="http://schemas.microsoft.com/office/powerpoint/2010/main" val="444989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278B1-DDB1-E3FE-4F46-5B74E3A54CB2}"/>
            </a:ext>
          </a:extLst>
        </p:cNvPr>
        <p:cNvGrpSpPr/>
        <p:nvPr/>
      </p:nvGrpSpPr>
      <p:grpSpPr>
        <a:xfrm>
          <a:off x="0" y="0"/>
          <a:ext cx="0" cy="0"/>
          <a:chOff x="0" y="0"/>
          <a:chExt cx="0" cy="0"/>
        </a:xfrm>
      </p:grpSpPr>
      <p:pic>
        <p:nvPicPr>
          <p:cNvPr id="8" name="Picture Placeholder 7" descr="Rolls of paper on a machine&#10;&#10;Description automatically generated">
            <a:extLst>
              <a:ext uri="{FF2B5EF4-FFF2-40B4-BE49-F238E27FC236}">
                <a16:creationId xmlns:a16="http://schemas.microsoft.com/office/drawing/2014/main" id="{1DCB9C84-C120-411B-5B9B-364B6DABF020}"/>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120072" y="2379024"/>
            <a:ext cx="12192000" cy="3046186"/>
          </a:xfrm>
        </p:spPr>
      </p:pic>
      <p:sp>
        <p:nvSpPr>
          <p:cNvPr id="3" name="Rectangle 2">
            <a:extLst>
              <a:ext uri="{FF2B5EF4-FFF2-40B4-BE49-F238E27FC236}">
                <a16:creationId xmlns:a16="http://schemas.microsoft.com/office/drawing/2014/main" id="{A2B001FF-5850-52E3-5FD5-F6845E06A526}"/>
              </a:ext>
            </a:extLst>
          </p:cNvPr>
          <p:cNvSpPr/>
          <p:nvPr/>
        </p:nvSpPr>
        <p:spPr>
          <a:xfrm>
            <a:off x="0" y="5499100"/>
            <a:ext cx="12192000" cy="1358900"/>
          </a:xfrm>
          <a:prstGeom prst="rect">
            <a:avLst/>
          </a:prstGeom>
          <a:solidFill>
            <a:srgbClr val="CB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B003D"/>
              </a:solidFill>
            </a:endParaRPr>
          </a:p>
        </p:txBody>
      </p:sp>
      <p:sp>
        <p:nvSpPr>
          <p:cNvPr id="5" name="TextBox 4">
            <a:extLst>
              <a:ext uri="{FF2B5EF4-FFF2-40B4-BE49-F238E27FC236}">
                <a16:creationId xmlns:a16="http://schemas.microsoft.com/office/drawing/2014/main" id="{C15FAD49-E5BF-DE39-1D8F-586FB962D843}"/>
              </a:ext>
            </a:extLst>
          </p:cNvPr>
          <p:cNvSpPr txBox="1"/>
          <p:nvPr/>
        </p:nvSpPr>
        <p:spPr>
          <a:xfrm>
            <a:off x="2685907" y="724243"/>
            <a:ext cx="6820183" cy="1077218"/>
          </a:xfrm>
          <a:prstGeom prst="rect">
            <a:avLst/>
          </a:prstGeom>
          <a:noFill/>
        </p:spPr>
        <p:txBody>
          <a:bodyPr wrap="square" rtlCol="0">
            <a:spAutoFit/>
          </a:bodyPr>
          <a:lstStyle/>
          <a:p>
            <a:pPr algn="ctr"/>
            <a:r>
              <a:rPr lang="en-US" sz="3200">
                <a:latin typeface="Montserrat SemiBold" panose="00000700000000000000" pitchFamily="2" charset="0"/>
              </a:rPr>
              <a:t>Label</a:t>
            </a:r>
          </a:p>
          <a:p>
            <a:pPr algn="ctr"/>
            <a:r>
              <a:rPr lang="en-US" sz="3200">
                <a:solidFill>
                  <a:srgbClr val="CB003D"/>
                </a:solidFill>
                <a:latin typeface="Montserrat SemiBold" panose="00000700000000000000" pitchFamily="2" charset="0"/>
              </a:rPr>
              <a:t>Face Stock</a:t>
            </a:r>
          </a:p>
        </p:txBody>
      </p:sp>
      <p:pic>
        <p:nvPicPr>
          <p:cNvPr id="7" name="Picture 6">
            <a:extLst>
              <a:ext uri="{FF2B5EF4-FFF2-40B4-BE49-F238E27FC236}">
                <a16:creationId xmlns:a16="http://schemas.microsoft.com/office/drawing/2014/main" id="{A749D184-46E9-F92D-549D-2F9B07522B7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 b="-28684"/>
          <a:stretch/>
        </p:blipFill>
        <p:spPr>
          <a:xfrm>
            <a:off x="10870998" y="540567"/>
            <a:ext cx="594057" cy="367352"/>
          </a:xfrm>
          <a:prstGeom prst="rect">
            <a:avLst/>
          </a:prstGeom>
        </p:spPr>
      </p:pic>
      <p:sp>
        <p:nvSpPr>
          <p:cNvPr id="14" name="TextBox 13">
            <a:extLst>
              <a:ext uri="{FF2B5EF4-FFF2-40B4-BE49-F238E27FC236}">
                <a16:creationId xmlns:a16="http://schemas.microsoft.com/office/drawing/2014/main" id="{D054840E-728E-BC53-69AF-53080312D497}"/>
              </a:ext>
            </a:extLst>
          </p:cNvPr>
          <p:cNvSpPr txBox="1"/>
          <p:nvPr/>
        </p:nvSpPr>
        <p:spPr>
          <a:xfrm>
            <a:off x="1635405" y="5809218"/>
            <a:ext cx="8921188" cy="738664"/>
          </a:xfrm>
          <a:prstGeom prst="rect">
            <a:avLst/>
          </a:prstGeom>
          <a:noFill/>
        </p:spPr>
        <p:txBody>
          <a:bodyPr wrap="square">
            <a:spAutoFit/>
          </a:bodyPr>
          <a:lstStyle/>
          <a:p>
            <a:pPr algn="ctr">
              <a:spcBef>
                <a:spcPct val="0"/>
              </a:spcBef>
              <a:buFontTx/>
              <a:buNone/>
            </a:pPr>
            <a:r>
              <a:rPr lang="en-US" altLang="en-US" sz="1400">
                <a:solidFill>
                  <a:schemeClr val="bg1"/>
                </a:solidFill>
                <a:latin typeface="Roboto" panose="02000000000000000000" pitchFamily="2" charset="0"/>
                <a:ea typeface="Roboto" panose="02000000000000000000" pitchFamily="2" charset="0"/>
                <a:cs typeface="Poppins" panose="00000500000000000000" pitchFamily="2" charset="0"/>
              </a:rPr>
              <a:t>Another important aspect of pressure-sensitive labels is that the roll label variety can be used with automatic applicators to adhere the labels to the substrate surface. This means faster application time and less cost than hand application. </a:t>
            </a:r>
          </a:p>
        </p:txBody>
      </p:sp>
    </p:spTree>
    <p:extLst>
      <p:ext uri="{BB962C8B-B14F-4D97-AF65-F5344CB8AC3E}">
        <p14:creationId xmlns:p14="http://schemas.microsoft.com/office/powerpoint/2010/main" val="810063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425D7-A65C-6DBE-5095-5F5CDFA476A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91CCB86-D6C1-7A8C-9D91-3D0F16266ED7}"/>
              </a:ext>
            </a:extLst>
          </p:cNvPr>
          <p:cNvSpPr/>
          <p:nvPr/>
        </p:nvSpPr>
        <p:spPr>
          <a:xfrm>
            <a:off x="827314" y="0"/>
            <a:ext cx="3004457" cy="6858000"/>
          </a:xfrm>
          <a:prstGeom prst="rect">
            <a:avLst/>
          </a:prstGeom>
          <a:solidFill>
            <a:srgbClr val="CB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CC8601C-95C7-1D6A-34D7-8DF63A494992}"/>
              </a:ext>
            </a:extLst>
          </p:cNvPr>
          <p:cNvSpPr txBox="1"/>
          <p:nvPr/>
        </p:nvSpPr>
        <p:spPr>
          <a:xfrm>
            <a:off x="6122504" y="662239"/>
            <a:ext cx="5109030" cy="1077218"/>
          </a:xfrm>
          <a:prstGeom prst="rect">
            <a:avLst/>
          </a:prstGeom>
          <a:noFill/>
        </p:spPr>
        <p:txBody>
          <a:bodyPr wrap="square" rtlCol="0">
            <a:spAutoFit/>
          </a:bodyPr>
          <a:lstStyle/>
          <a:p>
            <a:r>
              <a:rPr lang="en-US" sz="3200">
                <a:latin typeface="Montserrat SemiBold" panose="00000700000000000000" pitchFamily="2" charset="0"/>
              </a:rPr>
              <a:t>Primary Paper</a:t>
            </a:r>
          </a:p>
          <a:p>
            <a:r>
              <a:rPr lang="en-US" sz="3200">
                <a:solidFill>
                  <a:srgbClr val="CB003D"/>
                </a:solidFill>
                <a:latin typeface="Montserrat SemiBold" panose="00000700000000000000" pitchFamily="2" charset="0"/>
              </a:rPr>
              <a:t>Label Face Stocks</a:t>
            </a:r>
          </a:p>
        </p:txBody>
      </p:sp>
      <p:pic>
        <p:nvPicPr>
          <p:cNvPr id="4" name="Picture 3">
            <a:extLst>
              <a:ext uri="{FF2B5EF4-FFF2-40B4-BE49-F238E27FC236}">
                <a16:creationId xmlns:a16="http://schemas.microsoft.com/office/drawing/2014/main" id="{904B96E9-1744-8786-3926-868B998DD8F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b="-28684"/>
          <a:stretch/>
        </p:blipFill>
        <p:spPr>
          <a:xfrm>
            <a:off x="10870998" y="540567"/>
            <a:ext cx="594057" cy="367352"/>
          </a:xfrm>
          <a:prstGeom prst="rect">
            <a:avLst/>
          </a:prstGeom>
        </p:spPr>
      </p:pic>
      <p:sp>
        <p:nvSpPr>
          <p:cNvPr id="18" name="TextBox 17">
            <a:extLst>
              <a:ext uri="{FF2B5EF4-FFF2-40B4-BE49-F238E27FC236}">
                <a16:creationId xmlns:a16="http://schemas.microsoft.com/office/drawing/2014/main" id="{1D9FC623-E3A9-8565-2937-E2DF1321C13F}"/>
              </a:ext>
            </a:extLst>
          </p:cNvPr>
          <p:cNvSpPr txBox="1"/>
          <p:nvPr/>
        </p:nvSpPr>
        <p:spPr>
          <a:xfrm>
            <a:off x="6122504" y="2325724"/>
            <a:ext cx="5423091" cy="1492716"/>
          </a:xfrm>
          <a:prstGeom prst="rect">
            <a:avLst/>
          </a:prstGeom>
          <a:noFill/>
        </p:spPr>
        <p:txBody>
          <a:bodyPr wrap="square" rtlCol="0">
            <a:spAutoFit/>
          </a:bodyPr>
          <a:lstStyle/>
          <a:p>
            <a:pPr>
              <a:lnSpc>
                <a:spcPct val="110000"/>
              </a:lnSpc>
              <a:buClr>
                <a:schemeClr val="tx1"/>
              </a:buClr>
              <a:buFont typeface="Wingdings" pitchFamily="2" charset="2"/>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Thermal transfer label components use a face paper specifically designed to accept heat activated ink from the ribbon of a thermal transfer printer</a:t>
            </a:r>
          </a:p>
          <a:p>
            <a:pPr>
              <a:lnSpc>
                <a:spcPct val="110000"/>
              </a:lnSpc>
              <a:buClr>
                <a:schemeClr val="tx1"/>
              </a:buClr>
              <a:buFont typeface="Wingdings" pitchFamily="2" charset="2"/>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A heated matrix head allows transfer of pigment to face stock </a:t>
            </a:r>
          </a:p>
          <a:p>
            <a:pPr>
              <a:lnSpc>
                <a:spcPct val="110000"/>
              </a:lnSpc>
              <a:buClr>
                <a:schemeClr val="tx1"/>
              </a:buClr>
              <a:buFont typeface="Wingdings" pitchFamily="2" charset="2"/>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Frequently used for bar-coded labels</a:t>
            </a:r>
          </a:p>
          <a:p>
            <a:pPr algn="just"/>
            <a:endParaRPr lang="en-ID"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endParaRPr>
          </a:p>
        </p:txBody>
      </p:sp>
      <p:sp>
        <p:nvSpPr>
          <p:cNvPr id="19" name="TextBox 18">
            <a:extLst>
              <a:ext uri="{FF2B5EF4-FFF2-40B4-BE49-F238E27FC236}">
                <a16:creationId xmlns:a16="http://schemas.microsoft.com/office/drawing/2014/main" id="{AF72C8D3-5032-0964-45FE-C3A20E567F9C}"/>
              </a:ext>
            </a:extLst>
          </p:cNvPr>
          <p:cNvSpPr txBox="1"/>
          <p:nvPr/>
        </p:nvSpPr>
        <p:spPr>
          <a:xfrm>
            <a:off x="6122504" y="1928986"/>
            <a:ext cx="1814845" cy="307777"/>
          </a:xfrm>
          <a:prstGeom prst="rect">
            <a:avLst/>
          </a:prstGeom>
          <a:noFill/>
        </p:spPr>
        <p:txBody>
          <a:bodyPr wrap="square" rtlCol="0">
            <a:spAutoFit/>
          </a:bodyPr>
          <a:lstStyle/>
          <a:p>
            <a:r>
              <a:rPr 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Thermal Transfer</a:t>
            </a:r>
          </a:p>
        </p:txBody>
      </p:sp>
      <p:sp>
        <p:nvSpPr>
          <p:cNvPr id="20" name="TextBox 19">
            <a:extLst>
              <a:ext uri="{FF2B5EF4-FFF2-40B4-BE49-F238E27FC236}">
                <a16:creationId xmlns:a16="http://schemas.microsoft.com/office/drawing/2014/main" id="{92AA955C-AC1C-9B7A-DB38-4BDE012BC504}"/>
              </a:ext>
            </a:extLst>
          </p:cNvPr>
          <p:cNvSpPr txBox="1"/>
          <p:nvPr/>
        </p:nvSpPr>
        <p:spPr>
          <a:xfrm>
            <a:off x="6122504" y="4125676"/>
            <a:ext cx="5458927" cy="2206823"/>
          </a:xfrm>
          <a:prstGeom prst="rect">
            <a:avLst/>
          </a:prstGeom>
          <a:noFill/>
        </p:spPr>
        <p:txBody>
          <a:bodyPr wrap="square">
            <a:spAutoFit/>
          </a:bodyPr>
          <a:lstStyle/>
          <a:p>
            <a:pPr>
              <a:lnSpc>
                <a:spcPct val="110000"/>
              </a:lnSpc>
              <a:buClr>
                <a:schemeClr val="tx1"/>
              </a:buClr>
              <a:buFont typeface="Wingdings" pitchFamily="2" charset="2"/>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Direct Thermal face stock is either top-coated for resistance to environmental conditions, or non-top coated for dry applications </a:t>
            </a:r>
          </a:p>
          <a:p>
            <a:pPr>
              <a:lnSpc>
                <a:spcPct val="110000"/>
              </a:lnSpc>
              <a:buClr>
                <a:schemeClr val="tx1"/>
              </a:buClr>
              <a:buFont typeface="Wingdings" pitchFamily="2" charset="2"/>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The material darkens when heated and has a high-resolution printing, but the face stock continues to heat and deteriorates in contrast over time </a:t>
            </a:r>
          </a:p>
          <a:p>
            <a:pPr>
              <a:lnSpc>
                <a:spcPct val="110000"/>
              </a:lnSpc>
              <a:buClr>
                <a:schemeClr val="tx1"/>
              </a:buClr>
              <a:buFont typeface="Wingdings" pitchFamily="2" charset="2"/>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Best for short-term durability </a:t>
            </a:r>
          </a:p>
          <a:p>
            <a:pPr>
              <a:lnSpc>
                <a:spcPct val="110000"/>
              </a:lnSpc>
              <a:buClr>
                <a:schemeClr val="tx1"/>
              </a:buClr>
              <a:buFont typeface="Wingdings" pitchFamily="2" charset="2"/>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Suitable for bar coded labels</a:t>
            </a:r>
          </a:p>
          <a:p>
            <a:pPr>
              <a:lnSpc>
                <a:spcPct val="110000"/>
              </a:lnSpc>
              <a:buClr>
                <a:schemeClr val="tx1"/>
              </a:buClr>
              <a:buFont typeface="Wingdings" pitchFamily="2" charset="2"/>
              <a:buChar char="§"/>
            </a:pPr>
            <a:r>
              <a:rPr lang="en-US" altLang="en-US" sz="1400" dirty="0">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 Applications now being widely used in the health care / pharmaceutical industry</a:t>
            </a:r>
          </a:p>
        </p:txBody>
      </p:sp>
      <p:sp>
        <p:nvSpPr>
          <p:cNvPr id="21" name="TextBox 20">
            <a:extLst>
              <a:ext uri="{FF2B5EF4-FFF2-40B4-BE49-F238E27FC236}">
                <a16:creationId xmlns:a16="http://schemas.microsoft.com/office/drawing/2014/main" id="{9BEDB8F7-34CA-D7E7-138F-24B5D97BD2BE}"/>
              </a:ext>
            </a:extLst>
          </p:cNvPr>
          <p:cNvSpPr txBox="1"/>
          <p:nvPr/>
        </p:nvSpPr>
        <p:spPr>
          <a:xfrm>
            <a:off x="6122504" y="3763692"/>
            <a:ext cx="3026822" cy="307777"/>
          </a:xfrm>
          <a:prstGeom prst="rect">
            <a:avLst/>
          </a:prstGeom>
          <a:noFill/>
        </p:spPr>
        <p:txBody>
          <a:bodyPr wrap="square" rtlCol="0">
            <a:spAutoFit/>
          </a:bodyPr>
          <a:lstStyle/>
          <a:p>
            <a:r>
              <a:rPr lang="en-US" alt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rPr>
              <a:t>Direct Thermal</a:t>
            </a:r>
            <a:endParaRPr lang="en-US" sz="1400" b="1">
              <a:solidFill>
                <a:schemeClr val="tx1">
                  <a:lumMod val="75000"/>
                  <a:lumOff val="25000"/>
                </a:schemeClr>
              </a:solidFill>
              <a:latin typeface="Roboto" panose="02000000000000000000" pitchFamily="2" charset="0"/>
              <a:ea typeface="Roboto" panose="02000000000000000000" pitchFamily="2" charset="0"/>
              <a:cs typeface="Poppins" panose="00000500000000000000" pitchFamily="2" charset="0"/>
            </a:endParaRPr>
          </a:p>
        </p:txBody>
      </p:sp>
      <p:pic>
        <p:nvPicPr>
          <p:cNvPr id="5" name="Picture 4" descr="A diagram of a printing process&#10;&#10;Description automatically generated">
            <a:extLst>
              <a:ext uri="{FF2B5EF4-FFF2-40B4-BE49-F238E27FC236}">
                <a16:creationId xmlns:a16="http://schemas.microsoft.com/office/drawing/2014/main" id="{6C4E81F5-B211-A07C-AEAA-A25E0B366D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799" y="1928986"/>
            <a:ext cx="5186100" cy="3301152"/>
          </a:xfrm>
          <a:prstGeom prst="rect">
            <a:avLst/>
          </a:prstGeom>
        </p:spPr>
      </p:pic>
    </p:spTree>
    <p:extLst>
      <p:ext uri="{BB962C8B-B14F-4D97-AF65-F5344CB8AC3E}">
        <p14:creationId xmlns:p14="http://schemas.microsoft.com/office/powerpoint/2010/main" val="14171233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be5c86b-be4f-4346-8a54-0e16bd08ab51">
      <Terms xmlns="http://schemas.microsoft.com/office/infopath/2007/PartnerControls"/>
    </lcf76f155ced4ddcb4097134ff3c332f>
    <TaxCatchAll xmlns="e011ce1a-a5c9-4f72-b02b-ba234a3561ad" xsi:nil="true"/>
    <SharedWithUsers xmlns="e011ce1a-a5c9-4f72-b02b-ba234a3561ad">
      <UserInfo>
        <DisplayName>Catherine Wahl</DisplayName>
        <AccountId>42</AccountId>
        <AccountType/>
      </UserInfo>
      <UserInfo>
        <DisplayName>Jennifer Lizzet</DisplayName>
        <AccountId>141</AccountId>
        <AccountType/>
      </UserInfo>
      <UserInfo>
        <DisplayName>Kelley Fink</DisplayName>
        <AccountId>143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E68B866168A164AAF4061D550684F81" ma:contentTypeVersion="17" ma:contentTypeDescription="Create a new document." ma:contentTypeScope="" ma:versionID="396c671dd8b7909607b607d63af99bbb">
  <xsd:schema xmlns:xsd="http://www.w3.org/2001/XMLSchema" xmlns:xs="http://www.w3.org/2001/XMLSchema" xmlns:p="http://schemas.microsoft.com/office/2006/metadata/properties" xmlns:ns2="0be5c86b-be4f-4346-8a54-0e16bd08ab51" xmlns:ns3="e011ce1a-a5c9-4f72-b02b-ba234a3561ad" targetNamespace="http://schemas.microsoft.com/office/2006/metadata/properties" ma:root="true" ma:fieldsID="24b9642976f62db589a91314cbb01539" ns2:_="" ns3:_="">
    <xsd:import namespace="0be5c86b-be4f-4346-8a54-0e16bd08ab51"/>
    <xsd:import namespace="e011ce1a-a5c9-4f72-b02b-ba234a3561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e5c86b-be4f-4346-8a54-0e16bd08ab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fcfea6b-8af5-4ef3-b9dd-e50ff2f0780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11ce1a-a5c9-4f72-b02b-ba234a3561a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cceb7745-cfb3-4616-88fb-b155c9479cab}" ma:internalName="TaxCatchAll" ma:showField="CatchAllData" ma:web="e011ce1a-a5c9-4f72-b02b-ba234a3561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0C715D-0405-4ECE-97F7-64CE6A89D921}">
  <ds:schemaRefs>
    <ds:schemaRef ds:uri="e011ce1a-a5c9-4f72-b02b-ba234a3561ad"/>
    <ds:schemaRef ds:uri="http://schemas.microsoft.com/office/2006/metadata/properties"/>
    <ds:schemaRef ds:uri="http://purl.org/dc/dcmitype/"/>
    <ds:schemaRef ds:uri="http://schemas.microsoft.com/office/2006/documentManagement/types"/>
    <ds:schemaRef ds:uri="http://schemas.openxmlformats.org/package/2006/metadata/core-properties"/>
    <ds:schemaRef ds:uri="http://purl.org/dc/terms/"/>
    <ds:schemaRef ds:uri="http://purl.org/dc/elements/1.1/"/>
    <ds:schemaRef ds:uri="http://schemas.microsoft.com/office/infopath/2007/PartnerControls"/>
    <ds:schemaRef ds:uri="0be5c86b-be4f-4346-8a54-0e16bd08ab51"/>
    <ds:schemaRef ds:uri="http://www.w3.org/XML/1998/namespace"/>
  </ds:schemaRefs>
</ds:datastoreItem>
</file>

<file path=customXml/itemProps2.xml><?xml version="1.0" encoding="utf-8"?>
<ds:datastoreItem xmlns:ds="http://schemas.openxmlformats.org/officeDocument/2006/customXml" ds:itemID="{5BDCB404-83D6-4154-91C5-D3B71971AB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e5c86b-be4f-4346-8a54-0e16bd08ab51"/>
    <ds:schemaRef ds:uri="e011ce1a-a5c9-4f72-b02b-ba234a3561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D2AAE5-5336-4973-94F3-B9BF31B07A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455</TotalTime>
  <Words>3493</Words>
  <Application>Microsoft Office PowerPoint</Application>
  <PresentationFormat>Widescreen</PresentationFormat>
  <Paragraphs>670</Paragraphs>
  <Slides>52</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Aptos</vt:lpstr>
      <vt:lpstr>Arial</vt:lpstr>
      <vt:lpstr>Calibri</vt:lpstr>
      <vt:lpstr>Calibri Light</vt:lpstr>
      <vt:lpstr>Monotype Sorts</vt:lpstr>
      <vt:lpstr>Montserrat</vt:lpstr>
      <vt:lpstr>Montserrat SemiBold</vt:lpstr>
      <vt:lpstr>Roboto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SAMSUNG</dc:creator>
  <cp:lastModifiedBy>Melissa Long</cp:lastModifiedBy>
  <cp:revision>20</cp:revision>
  <dcterms:created xsi:type="dcterms:W3CDTF">2022-09-15T08:08:20Z</dcterms:created>
  <dcterms:modified xsi:type="dcterms:W3CDTF">2024-07-17T21:01:17Z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0x010100AE68B866168A164AAF4061D550684F81</vt:lpwstr>
  </property>
  <property fmtid="{D5CDD505-2E9C-101B-9397-08002B2CF9AE}" pid="3" name="MediaServiceImageTags">
    <vt:lpwstr/>
  </property>
</Properties>
</file>